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7.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8" r:id="rId2"/>
    <p:sldMasterId id="2147483681" r:id="rId3"/>
    <p:sldMasterId id="2147483688" r:id="rId4"/>
    <p:sldMasterId id="2147483661" r:id="rId5"/>
    <p:sldMasterId id="2147483669" r:id="rId6"/>
    <p:sldMasterId id="2147483713" r:id="rId7"/>
    <p:sldMasterId id="2147483699" r:id="rId8"/>
  </p:sldMasterIdLst>
  <p:notesMasterIdLst>
    <p:notesMasterId r:id="rId56"/>
  </p:notesMasterIdLst>
  <p:sldIdLst>
    <p:sldId id="396" r:id="rId9"/>
    <p:sldId id="326" r:id="rId10"/>
    <p:sldId id="714" r:id="rId11"/>
    <p:sldId id="327" r:id="rId12"/>
    <p:sldId id="692" r:id="rId13"/>
    <p:sldId id="715" r:id="rId14"/>
    <p:sldId id="331" r:id="rId15"/>
    <p:sldId id="329" r:id="rId16"/>
    <p:sldId id="333" r:id="rId17"/>
    <p:sldId id="334" r:id="rId18"/>
    <p:sldId id="335" r:id="rId19"/>
    <p:sldId id="336" r:id="rId20"/>
    <p:sldId id="337" r:id="rId21"/>
    <p:sldId id="338" r:id="rId22"/>
    <p:sldId id="339" r:id="rId23"/>
    <p:sldId id="340" r:id="rId24"/>
    <p:sldId id="341" r:id="rId25"/>
    <p:sldId id="342" r:id="rId26"/>
    <p:sldId id="343" r:id="rId27"/>
    <p:sldId id="344" r:id="rId28"/>
    <p:sldId id="345" r:id="rId29"/>
    <p:sldId id="346" r:id="rId30"/>
    <p:sldId id="694" r:id="rId31"/>
    <p:sldId id="637" r:id="rId32"/>
    <p:sldId id="718" r:id="rId33"/>
    <p:sldId id="717" r:id="rId34"/>
    <p:sldId id="716" r:id="rId35"/>
    <p:sldId id="709" r:id="rId36"/>
    <p:sldId id="658" r:id="rId37"/>
    <p:sldId id="523" r:id="rId38"/>
    <p:sldId id="656" r:id="rId39"/>
    <p:sldId id="701" r:id="rId40"/>
    <p:sldId id="720" r:id="rId41"/>
    <p:sldId id="706" r:id="rId42"/>
    <p:sldId id="711" r:id="rId43"/>
    <p:sldId id="712" r:id="rId44"/>
    <p:sldId id="595" r:id="rId45"/>
    <p:sldId id="594" r:id="rId46"/>
    <p:sldId id="436" r:id="rId47"/>
    <p:sldId id="437" r:id="rId48"/>
    <p:sldId id="596" r:id="rId49"/>
    <p:sldId id="433" r:id="rId50"/>
    <p:sldId id="404" r:id="rId51"/>
    <p:sldId id="405" r:id="rId52"/>
    <p:sldId id="406" r:id="rId53"/>
    <p:sldId id="407" r:id="rId54"/>
    <p:sldId id="617"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777"/>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92"/>
    <p:restoredTop sz="75723"/>
  </p:normalViewPr>
  <p:slideViewPr>
    <p:cSldViewPr snapToObjects="1">
      <p:cViewPr varScale="1">
        <p:scale>
          <a:sx n="65" d="100"/>
          <a:sy n="65" d="100"/>
        </p:scale>
        <p:origin x="1378" y="3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file:///\\Users\mary-annwinkelmes\Downloads\2158%20Retention%201-year%20Out%20-%20Adjusted-1.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Volumes\NO%20NAME\MAW%20files\Transparency\Data\UNLV%20Data\Retention%20data\1%20year%20and%202%20year%20UNLV%20retention%20charts\FINAL%202158%20Retention%202-years%20Out%20-%20Adjusted-2.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238079615048118"/>
          <c:y val="0.11621724915964451"/>
          <c:w val="0.72361507317815599"/>
          <c:h val="0.57000969151052905"/>
        </c:manualLayout>
      </c:layout>
      <c:barChart>
        <c:barDir val="bar"/>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19050">
              <a:solidFill>
                <a:schemeClr val="bg1"/>
              </a:solidFill>
            </a:ln>
            <a:effectLst>
              <a:outerShdw blurRad="57150" dist="19050" dir="5400000" algn="ctr" rotWithShape="0">
                <a:srgbClr val="000000">
                  <a:alpha val="63000"/>
                </a:srgbClr>
              </a:outerShdw>
            </a:effectLst>
          </c:spPr>
          <c:invertIfNegative val="0"/>
          <c:dPt>
            <c:idx val="0"/>
            <c:invertIfNegative val="0"/>
            <c:bubble3D val="0"/>
            <c:spPr>
              <a:solidFill>
                <a:srgbClr val="DBA6FF"/>
              </a:solidFill>
              <a:ln w="19050">
                <a:solidFill>
                  <a:schemeClr val="bg1"/>
                </a:solid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9752-1C4D-B6BE-974858BA5126}"/>
              </c:ext>
            </c:extLst>
          </c:dPt>
          <c:dPt>
            <c:idx val="1"/>
            <c:invertIfNegative val="0"/>
            <c:bubble3D val="0"/>
            <c:spPr>
              <a:solidFill>
                <a:srgbClr val="FF2640"/>
              </a:solidFill>
              <a:ln w="19050">
                <a:solidFill>
                  <a:schemeClr val="bg1"/>
                </a:solid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9752-1C4D-B6BE-974858BA5126}"/>
              </c:ext>
            </c:extLst>
          </c:dPt>
          <c:dPt>
            <c:idx val="2"/>
            <c:invertIfNegative val="0"/>
            <c:bubble3D val="0"/>
            <c:spPr>
              <a:solidFill>
                <a:srgbClr val="06D6FF"/>
              </a:solidFill>
              <a:ln w="19050">
                <a:solidFill>
                  <a:schemeClr val="bg1"/>
                </a:solid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9752-1C4D-B6BE-974858BA5126}"/>
              </c:ext>
            </c:extLst>
          </c:dPt>
          <c:dLbls>
            <c:dLbl>
              <c:idx val="0"/>
              <c:layout>
                <c:manualLayout>
                  <c:x val="-0.38300864489840869"/>
                  <c:y val="3.4102717553471885E-4"/>
                </c:manualLayout>
              </c:layout>
              <c:tx>
                <c:rich>
                  <a:bodyPr rot="0" spcFirstLastPara="1" vertOverflow="ellipsis" vert="horz" wrap="square" lIns="38100" tIns="19050" rIns="38100" bIns="19050" anchor="ctr" anchorCtr="0">
                    <a:spAutoFit/>
                  </a:bodyPr>
                  <a:lstStyle/>
                  <a:p>
                    <a:pPr marL="0" marR="0" indent="0" algn="ctr" defTabSz="914400" rtl="0" eaLnBrk="1" fontAlgn="auto" latinLnBrk="0" hangingPunct="1">
                      <a:lnSpc>
                        <a:spcPct val="100000"/>
                      </a:lnSpc>
                      <a:spcBef>
                        <a:spcPts val="0"/>
                      </a:spcBef>
                      <a:spcAft>
                        <a:spcPts val="0"/>
                      </a:spcAft>
                      <a:buClrTx/>
                      <a:buSzTx/>
                      <a:buFontTx/>
                      <a:buNone/>
                      <a:tabLst/>
                      <a:defRPr sz="2400" b="1" i="0" u="none" strike="noStrike" kern="1200" baseline="0">
                        <a:solidFill>
                          <a:schemeClr val="tx1"/>
                        </a:solidFill>
                        <a:latin typeface="+mn-lt"/>
                        <a:ea typeface="+mn-ea"/>
                        <a:cs typeface="+mn-cs"/>
                      </a:defRPr>
                    </a:pPr>
                    <a:fld id="{FF42C48C-EE05-1042-8794-9F7F4A5F22C7}" type="VALUE">
                      <a:rPr lang="en-US" sz="2400" b="1" smtClean="0">
                        <a:solidFill>
                          <a:schemeClr val="tx1"/>
                        </a:solidFill>
                      </a:rPr>
                      <a:pPr marL="0" marR="0" indent="0" algn="ctr" defTabSz="914400" rtl="0" eaLnBrk="1" fontAlgn="auto" latinLnBrk="0" hangingPunct="1">
                        <a:lnSpc>
                          <a:spcPct val="100000"/>
                        </a:lnSpc>
                        <a:spcBef>
                          <a:spcPts val="0"/>
                        </a:spcBef>
                        <a:spcAft>
                          <a:spcPts val="0"/>
                        </a:spcAft>
                        <a:buClrTx/>
                        <a:buSzTx/>
                        <a:buFontTx/>
                        <a:buNone/>
                        <a:tabLst/>
                        <a:defRPr sz="2400" b="1">
                          <a:solidFill>
                            <a:schemeClr val="tx1"/>
                          </a:solidFill>
                        </a:defRPr>
                      </a:pPr>
                      <a:t>[VALUE]</a:t>
                    </a:fld>
                    <a:r>
                      <a:rPr lang="en-US" sz="2400" b="1" dirty="0">
                        <a:solidFill>
                          <a:schemeClr val="tx1"/>
                        </a:solidFill>
                      </a:rPr>
                      <a:t>    </a:t>
                    </a:r>
                    <a:r>
                      <a:rPr lang="en-US" sz="2400" b="1" i="0" u="none" strike="noStrike" kern="1200" baseline="0" dirty="0">
                        <a:solidFill>
                          <a:schemeClr val="tx1"/>
                        </a:solidFill>
                      </a:rPr>
                      <a:t>N = 1951/2788</a:t>
                    </a:r>
                  </a:p>
                </c:rich>
              </c:tx>
              <c:spPr>
                <a:noFill/>
                <a:ln>
                  <a:noFill/>
                </a:ln>
                <a:effectLst/>
              </c:spPr>
              <c:txPr>
                <a:bodyPr rot="0" spcFirstLastPara="1" vertOverflow="ellipsis" vert="horz" wrap="square" lIns="38100" tIns="19050" rIns="38100" bIns="19050" anchor="ctr" anchorCtr="0">
                  <a:spAutoFit/>
                </a:bodyPr>
                <a:lstStyle/>
                <a:p>
                  <a:pPr marL="0" marR="0" indent="0" algn="ctr" defTabSz="914400" rtl="0" eaLnBrk="1" fontAlgn="auto" latinLnBrk="0" hangingPunct="1">
                    <a:lnSpc>
                      <a:spcPct val="100000"/>
                    </a:lnSpc>
                    <a:spcBef>
                      <a:spcPts val="0"/>
                    </a:spcBef>
                    <a:spcAft>
                      <a:spcPts val="0"/>
                    </a:spcAft>
                    <a:buClrTx/>
                    <a:buSzTx/>
                    <a:buFontTx/>
                    <a:buNone/>
                    <a:tabLst/>
                    <a:defRPr sz="2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38722812620450414"/>
                      <c:h val="0.13506576820513233"/>
                    </c:manualLayout>
                  </c15:layout>
                  <c15:dlblFieldTable/>
                  <c15:showDataLabelsRange val="0"/>
                </c:ext>
                <c:ext xmlns:c16="http://schemas.microsoft.com/office/drawing/2014/chart" uri="{C3380CC4-5D6E-409C-BE32-E72D297353CC}">
                  <c16:uniqueId val="{00000001-9752-1C4D-B6BE-974858BA5126}"/>
                </c:ext>
              </c:extLst>
            </c:dLbl>
            <c:dLbl>
              <c:idx val="1"/>
              <c:layout>
                <c:manualLayout>
                  <c:x val="-0.42178633702255752"/>
                  <c:y val="1.5854441696042942E-2"/>
                </c:manualLayout>
              </c:layout>
              <c:tx>
                <c:rich>
                  <a:bodyPr/>
                  <a:lstStyle/>
                  <a:p>
                    <a:fld id="{65483B61-03D3-C44E-B32F-595F6C82173B}" type="VALUE">
                      <a:rPr lang="en-US" sz="2400" b="1" smtClean="0"/>
                      <a:pPr/>
                      <a:t>[VALUE]</a:t>
                    </a:fld>
                    <a:r>
                      <a:rPr lang="en-US" sz="2400" b="1" dirty="0"/>
                      <a:t>    </a:t>
                    </a:r>
                    <a:r>
                      <a:rPr lang="en-US" sz="2400" b="1" dirty="0">
                        <a:latin typeface="+mn-lt"/>
                      </a:rPr>
                      <a:t>N = 2821/3658</a:t>
                    </a:r>
                  </a:p>
                </c:rich>
              </c:tx>
              <c:dLblPos val="outEnd"/>
              <c:showLegendKey val="0"/>
              <c:showVal val="1"/>
              <c:showCatName val="0"/>
              <c:showSerName val="0"/>
              <c:showPercent val="0"/>
              <c:showBubbleSize val="0"/>
              <c:extLst>
                <c:ext xmlns:c15="http://schemas.microsoft.com/office/drawing/2012/chart" uri="{CE6537A1-D6FC-4f65-9D91-7224C49458BB}">
                  <c15:layout>
                    <c:manualLayout>
                      <c:w val="0.33361764220031936"/>
                      <c:h val="9.2214925670372802E-2"/>
                    </c:manualLayout>
                  </c15:layout>
                  <c15:dlblFieldTable/>
                  <c15:showDataLabelsRange val="0"/>
                </c:ext>
                <c:ext xmlns:c16="http://schemas.microsoft.com/office/drawing/2014/chart" uri="{C3380CC4-5D6E-409C-BE32-E72D297353CC}">
                  <c16:uniqueId val="{00000003-9752-1C4D-B6BE-974858BA5126}"/>
                </c:ext>
              </c:extLst>
            </c:dLbl>
            <c:dLbl>
              <c:idx val="2"/>
              <c:layout>
                <c:manualLayout>
                  <c:x val="-0.43923347649725603"/>
                  <c:y val="6.4896083847438965E-3"/>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mn-lt"/>
                        <a:ea typeface="+mn-ea"/>
                        <a:cs typeface="+mn-cs"/>
                      </a:defRPr>
                    </a:pPr>
                    <a:r>
                      <a:rPr lang="en-US" dirty="0">
                        <a:latin typeface="+mn-lt"/>
                      </a:rPr>
                      <a:t>85.5%      N = 744/870</a:t>
                    </a:r>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32286226896463111"/>
                      <c:h val="0.10302351077511313"/>
                    </c:manualLayout>
                  </c15:layout>
                  <c15:showDataLabelsRange val="0"/>
                </c:ext>
                <c:ext xmlns:c16="http://schemas.microsoft.com/office/drawing/2014/chart" uri="{C3380CC4-5D6E-409C-BE32-E72D297353CC}">
                  <c16:uniqueId val="{00000005-9752-1C4D-B6BE-974858BA5126}"/>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'Primarily vs. Cohort Retention'!$A$2:$A$4</c:f>
              <c:strCache>
                <c:ptCount val="3"/>
                <c:pt idx="0">
                  <c:v>Cohort 2158 w/o PT</c:v>
                </c:pt>
                <c:pt idx="1">
                  <c:v>Cohort 2158</c:v>
                </c:pt>
                <c:pt idx="2">
                  <c:v>Primarily Transparent</c:v>
                </c:pt>
              </c:strCache>
            </c:strRef>
          </c:cat>
          <c:val>
            <c:numRef>
              <c:f>'Primarily vs. Cohort Retention'!$B$2:$B$4</c:f>
              <c:numCache>
                <c:formatCode>0.00%</c:formatCode>
                <c:ptCount val="3"/>
                <c:pt idx="0">
                  <c:v>0.69979999999999998</c:v>
                </c:pt>
                <c:pt idx="1">
                  <c:v>0.77100000000000002</c:v>
                </c:pt>
                <c:pt idx="2">
                  <c:v>0.85499999999999998</c:v>
                </c:pt>
              </c:numCache>
            </c:numRef>
          </c:val>
          <c:extLst>
            <c:ext xmlns:c16="http://schemas.microsoft.com/office/drawing/2014/chart" uri="{C3380CC4-5D6E-409C-BE32-E72D297353CC}">
              <c16:uniqueId val="{00000006-9752-1C4D-B6BE-974858BA5126}"/>
            </c:ext>
          </c:extLst>
        </c:ser>
        <c:dLbls>
          <c:showLegendKey val="0"/>
          <c:showVal val="0"/>
          <c:showCatName val="0"/>
          <c:showSerName val="0"/>
          <c:showPercent val="0"/>
          <c:showBubbleSize val="0"/>
        </c:dLbls>
        <c:gapWidth val="115"/>
        <c:overlap val="-20"/>
        <c:axId val="-680490976"/>
        <c:axId val="-585317648"/>
      </c:barChart>
      <c:catAx>
        <c:axId val="-6804909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585317648"/>
        <c:crosses val="autoZero"/>
        <c:auto val="1"/>
        <c:lblAlgn val="ctr"/>
        <c:lblOffset val="100"/>
        <c:noMultiLvlLbl val="0"/>
      </c:catAx>
      <c:valAx>
        <c:axId val="-585317648"/>
        <c:scaling>
          <c:orientation val="minMax"/>
          <c:max val="0.9"/>
          <c:min val="0.5"/>
        </c:scaling>
        <c:delete val="0"/>
        <c:axPos val="b"/>
        <c:majorGridlines>
          <c:spPr>
            <a:ln w="9525" cap="flat" cmpd="sng" algn="ctr">
              <a:solidFill>
                <a:schemeClr val="tx1">
                  <a:lumMod val="15000"/>
                  <a:lumOff val="85000"/>
                </a:schemeClr>
              </a:solidFill>
              <a:round/>
            </a:ln>
            <a:effectLst/>
          </c:spPr>
        </c:majorGridlines>
        <c:numFmt formatCode="0.00%" sourceLinked="0"/>
        <c:majorTickMark val="none"/>
        <c:minorTickMark val="in"/>
        <c:tickLblPos val="nextTo"/>
        <c:spPr>
          <a:noFill/>
          <a:ln>
            <a:solidFill>
              <a:schemeClr val="accent1"/>
            </a:solidFill>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6804909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1282706019911"/>
          <c:y val="0.104126257429069"/>
          <c:w val="0.75455631121531896"/>
          <c:h val="0.47674718900878132"/>
        </c:manualLayout>
      </c:layout>
      <c:barChart>
        <c:barDir val="bar"/>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19050">
              <a:solidFill>
                <a:schemeClr val="bg1"/>
              </a:solidFill>
            </a:ln>
            <a:effectLst>
              <a:outerShdw blurRad="57150" dist="19050" dir="5400000" algn="ctr" rotWithShape="0">
                <a:srgbClr val="000000">
                  <a:alpha val="63000"/>
                </a:srgbClr>
              </a:outerShdw>
            </a:effectLst>
          </c:spPr>
          <c:invertIfNegative val="0"/>
          <c:dPt>
            <c:idx val="0"/>
            <c:invertIfNegative val="0"/>
            <c:bubble3D val="0"/>
            <c:spPr>
              <a:solidFill>
                <a:srgbClr val="B58BDD"/>
              </a:solidFill>
              <a:ln w="19050">
                <a:solidFill>
                  <a:schemeClr val="bg1"/>
                </a:solid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43E1-0D41-9E67-A5CB8BBE1F52}"/>
              </c:ext>
            </c:extLst>
          </c:dPt>
          <c:dPt>
            <c:idx val="1"/>
            <c:invertIfNegative val="0"/>
            <c:bubble3D val="0"/>
            <c:spPr>
              <a:solidFill>
                <a:srgbClr val="FF2640"/>
              </a:solidFill>
              <a:ln w="19050">
                <a:solidFill>
                  <a:schemeClr val="bg1"/>
                </a:solid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43E1-0D41-9E67-A5CB8BBE1F52}"/>
              </c:ext>
            </c:extLst>
          </c:dPt>
          <c:dPt>
            <c:idx val="2"/>
            <c:invertIfNegative val="0"/>
            <c:bubble3D val="0"/>
            <c:spPr>
              <a:solidFill>
                <a:srgbClr val="06D6FF"/>
              </a:solidFill>
              <a:ln w="19050">
                <a:solidFill>
                  <a:schemeClr val="bg1"/>
                </a:solid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43E1-0D41-9E67-A5CB8BBE1F52}"/>
              </c:ext>
            </c:extLst>
          </c:dPt>
          <c:dLbls>
            <c:dLbl>
              <c:idx val="0"/>
              <c:layout>
                <c:manualLayout>
                  <c:x val="-0.11237399226103453"/>
                  <c:y val="9.2592853351390648E-3"/>
                </c:manualLayout>
              </c:layout>
              <c:tx>
                <c:rich>
                  <a:bodyPr rot="0" spcFirstLastPara="1" vertOverflow="ellipsis" vert="horz" wrap="square" lIns="38100" tIns="19050" rIns="38100" bIns="19050" anchor="ctr" anchorCtr="0">
                    <a:noAutofit/>
                  </a:bodyPr>
                  <a:lstStyle/>
                  <a:p>
                    <a:pPr marL="0" marR="0" indent="0" algn="ctr" defTabSz="914400" rtl="0" eaLnBrk="1" fontAlgn="auto" latinLnBrk="0" hangingPunct="1">
                      <a:lnSpc>
                        <a:spcPct val="100000"/>
                      </a:lnSpc>
                      <a:spcBef>
                        <a:spcPts val="0"/>
                      </a:spcBef>
                      <a:spcAft>
                        <a:spcPts val="0"/>
                      </a:spcAft>
                      <a:buClrTx/>
                      <a:buSzTx/>
                      <a:buFontTx/>
                      <a:buNone/>
                      <a:tabLst/>
                      <a:defRPr sz="2400" b="1" i="0" u="none" strike="noStrike" kern="1200" baseline="0">
                        <a:solidFill>
                          <a:schemeClr val="tx1"/>
                        </a:solidFill>
                        <a:latin typeface="+mn-lt"/>
                        <a:ea typeface="+mn-ea"/>
                        <a:cs typeface="+mn-cs"/>
                      </a:defRPr>
                    </a:pPr>
                    <a:r>
                      <a:rPr lang="en-US" sz="2400" b="1" dirty="0">
                        <a:solidFill>
                          <a:schemeClr val="tx1"/>
                        </a:solidFill>
                      </a:rPr>
                      <a:t>                            </a:t>
                    </a:r>
                    <a:fld id="{C01A05C6-1617-5849-B87C-E3178045E302}" type="VALUE">
                      <a:rPr lang="en-US" sz="2400" b="1" smtClean="0">
                        <a:solidFill>
                          <a:schemeClr val="tx1"/>
                        </a:solidFill>
                      </a:rPr>
                      <a:pPr marL="0" marR="0" indent="0" algn="ctr" defTabSz="914400" rtl="0" eaLnBrk="1" fontAlgn="auto" latinLnBrk="0" hangingPunct="1">
                        <a:lnSpc>
                          <a:spcPct val="100000"/>
                        </a:lnSpc>
                        <a:spcBef>
                          <a:spcPts val="0"/>
                        </a:spcBef>
                        <a:spcAft>
                          <a:spcPts val="0"/>
                        </a:spcAft>
                        <a:buClrTx/>
                        <a:buSzTx/>
                        <a:buFontTx/>
                        <a:buNone/>
                        <a:tabLst/>
                        <a:defRPr sz="2400" b="1">
                          <a:solidFill>
                            <a:schemeClr val="tx1"/>
                          </a:solidFill>
                        </a:defRPr>
                      </a:pPr>
                      <a:t>[VALUE]</a:t>
                    </a:fld>
                    <a:r>
                      <a:rPr lang="en-US" sz="2400" b="1" dirty="0">
                        <a:solidFill>
                          <a:schemeClr val="tx1"/>
                        </a:solidFill>
                      </a:rPr>
                      <a:t> </a:t>
                    </a:r>
                    <a:r>
                      <a:rPr lang="en-US" sz="2400" b="1" i="0" u="none" strike="noStrike" kern="1200" baseline="0" dirty="0">
                        <a:solidFill>
                          <a:schemeClr val="tx1"/>
                        </a:solidFill>
                      </a:rPr>
                      <a:t>N = 1781/2788</a:t>
                    </a:r>
                  </a:p>
                </c:rich>
              </c:tx>
              <c:spPr>
                <a:noFill/>
                <a:ln>
                  <a:noFill/>
                </a:ln>
                <a:effectLst/>
              </c:spPr>
              <c:txPr>
                <a:bodyPr rot="0" spcFirstLastPara="1" vertOverflow="ellipsis" vert="horz" wrap="square" lIns="38100" tIns="19050" rIns="38100" bIns="19050" anchor="ctr" anchorCtr="0">
                  <a:noAutofit/>
                </a:bodyPr>
                <a:lstStyle/>
                <a:p>
                  <a:pPr marL="0" marR="0" indent="0" algn="ctr" defTabSz="914400" rtl="0" eaLnBrk="1" fontAlgn="auto" latinLnBrk="0" hangingPunct="1">
                    <a:lnSpc>
                      <a:spcPct val="100000"/>
                    </a:lnSpc>
                    <a:spcBef>
                      <a:spcPts val="0"/>
                    </a:spcBef>
                    <a:spcAft>
                      <a:spcPts val="0"/>
                    </a:spcAft>
                    <a:buClrTx/>
                    <a:buSzTx/>
                    <a:buFontTx/>
                    <a:buNone/>
                    <a:tabLst/>
                    <a:defRPr sz="2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84471748078470044"/>
                      <c:h val="0.11644038136986661"/>
                    </c:manualLayout>
                  </c15:layout>
                  <c15:dlblFieldTable/>
                  <c15:showDataLabelsRange val="0"/>
                </c:ext>
                <c:ext xmlns:c16="http://schemas.microsoft.com/office/drawing/2014/chart" uri="{C3380CC4-5D6E-409C-BE32-E72D297353CC}">
                  <c16:uniqueId val="{00000001-43E1-0D41-9E67-A5CB8BBE1F52}"/>
                </c:ext>
              </c:extLst>
            </c:dLbl>
            <c:dLbl>
              <c:idx val="1"/>
              <c:layout>
                <c:manualLayout>
                  <c:x val="-0.14560477549366732"/>
                  <c:y val="-4.1151992630255822E-3"/>
                </c:manualLayout>
              </c:layout>
              <c:tx>
                <c:rich>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r>
                      <a:rPr lang="en-US" sz="2400" dirty="0">
                        <a:latin typeface="+mn-lt"/>
                      </a:rPr>
                      <a:t>                 </a:t>
                    </a:r>
                    <a:fld id="{65483B61-03D3-C44E-B32F-595F6C82173B}" type="VALUE">
                      <a:rPr lang="en-US" sz="2400" smtClean="0">
                        <a:latin typeface="+mn-lt"/>
                      </a:rPr>
                      <a:pPr>
                        <a:defRPr sz="2400" b="1">
                          <a:solidFill>
                            <a:schemeClr val="tx1"/>
                          </a:solidFill>
                        </a:defRPr>
                      </a:pPr>
                      <a:t>[VALUE]</a:t>
                    </a:fld>
                    <a:r>
                      <a:rPr lang="en-US" sz="2400" baseline="0" dirty="0"/>
                      <a:t> </a:t>
                    </a:r>
                    <a:r>
                      <a:rPr lang="en-US" sz="2400" dirty="0">
                        <a:latin typeface="+mn-lt"/>
                      </a:rPr>
                      <a:t>N = 2458/3658</a:t>
                    </a: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67625253219186521"/>
                      <c:h val="8.3432541754561829E-2"/>
                    </c:manualLayout>
                  </c15:layout>
                  <c15:dlblFieldTable/>
                  <c15:showDataLabelsRange val="0"/>
                </c:ext>
                <c:ext xmlns:c16="http://schemas.microsoft.com/office/drawing/2014/chart" uri="{C3380CC4-5D6E-409C-BE32-E72D297353CC}">
                  <c16:uniqueId val="{00000003-43E1-0D41-9E67-A5CB8BBE1F52}"/>
                </c:ext>
              </c:extLst>
            </c:dLbl>
            <c:dLbl>
              <c:idx val="2"/>
              <c:layout>
                <c:manualLayout>
                  <c:x val="-0.20728856207023713"/>
                  <c:y val="-1.0249740005139384E-2"/>
                </c:manualLayout>
              </c:layout>
              <c:tx>
                <c:rich>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r>
                      <a:rPr lang="en-US" sz="2400" dirty="0">
                        <a:latin typeface="+mn-lt"/>
                      </a:rPr>
                      <a:t>        </a:t>
                    </a:r>
                    <a:fld id="{5F9A0307-C51E-BD4E-9D42-7F022E074D79}" type="VALUE">
                      <a:rPr lang="en-US" sz="2400" smtClean="0">
                        <a:latin typeface="+mn-lt"/>
                      </a:rPr>
                      <a:pPr>
                        <a:defRPr sz="2400" b="1">
                          <a:solidFill>
                            <a:schemeClr val="tx1"/>
                          </a:solidFill>
                        </a:defRPr>
                      </a:pPr>
                      <a:t>[VALUE]</a:t>
                    </a:fld>
                    <a:r>
                      <a:rPr lang="en-US" sz="2400" dirty="0">
                        <a:latin typeface="+mn-lt"/>
                      </a:rPr>
                      <a:t>    N = 677/870</a:t>
                    </a: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49930713358816725"/>
                      <c:h val="8.3432541754561829E-2"/>
                    </c:manualLayout>
                  </c15:layout>
                  <c15:dlblFieldTable/>
                  <c15:showDataLabelsRange val="0"/>
                </c:ext>
                <c:ext xmlns:c16="http://schemas.microsoft.com/office/drawing/2014/chart" uri="{C3380CC4-5D6E-409C-BE32-E72D297353CC}">
                  <c16:uniqueId val="{00000005-43E1-0D41-9E67-A5CB8BBE1F52}"/>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'Primarily vs. Cohort Retention'!$A$2:$A$4</c:f>
              <c:strCache>
                <c:ptCount val="3"/>
                <c:pt idx="0">
                  <c:v>Cohort 2158 w/o PT</c:v>
                </c:pt>
                <c:pt idx="1">
                  <c:v>Cohort 2158</c:v>
                </c:pt>
                <c:pt idx="2">
                  <c:v>Primarily Transparent</c:v>
                </c:pt>
              </c:strCache>
            </c:strRef>
          </c:cat>
          <c:val>
            <c:numRef>
              <c:f>'Primarily vs. Cohort Retention'!$B$2:$B$4</c:f>
              <c:numCache>
                <c:formatCode>0.00%</c:formatCode>
                <c:ptCount val="3"/>
                <c:pt idx="0">
                  <c:v>0.63880000000000003</c:v>
                </c:pt>
                <c:pt idx="1">
                  <c:v>0.67200000000000004</c:v>
                </c:pt>
                <c:pt idx="2">
                  <c:v>0.77800000000000002</c:v>
                </c:pt>
              </c:numCache>
            </c:numRef>
          </c:val>
          <c:extLst>
            <c:ext xmlns:c16="http://schemas.microsoft.com/office/drawing/2014/chart" uri="{C3380CC4-5D6E-409C-BE32-E72D297353CC}">
              <c16:uniqueId val="{00000006-43E1-0D41-9E67-A5CB8BBE1F52}"/>
            </c:ext>
          </c:extLst>
        </c:ser>
        <c:dLbls>
          <c:showLegendKey val="0"/>
          <c:showVal val="0"/>
          <c:showCatName val="0"/>
          <c:showSerName val="0"/>
          <c:showPercent val="0"/>
          <c:showBubbleSize val="0"/>
        </c:dLbls>
        <c:gapWidth val="115"/>
        <c:overlap val="-20"/>
        <c:axId val="-436146432"/>
        <c:axId val="-680564096"/>
      </c:barChart>
      <c:catAx>
        <c:axId val="-436146432"/>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680564096"/>
        <c:crosses val="autoZero"/>
        <c:auto val="1"/>
        <c:lblAlgn val="ctr"/>
        <c:lblOffset val="100"/>
        <c:noMultiLvlLbl val="0"/>
      </c:catAx>
      <c:valAx>
        <c:axId val="-680564096"/>
        <c:scaling>
          <c:orientation val="minMax"/>
          <c:max val="0.8"/>
          <c:min val="0.3"/>
        </c:scaling>
        <c:delete val="0"/>
        <c:axPos val="b"/>
        <c:majorGridlines>
          <c:spPr>
            <a:ln w="9525" cap="flat" cmpd="sng" algn="ctr">
              <a:solidFill>
                <a:schemeClr val="tx1">
                  <a:lumMod val="15000"/>
                  <a:lumOff val="85000"/>
                </a:schemeClr>
              </a:solidFill>
              <a:round/>
            </a:ln>
            <a:effectLst/>
          </c:spPr>
        </c:majorGridlines>
        <c:numFmt formatCode="0.00%" sourceLinked="0"/>
        <c:majorTickMark val="none"/>
        <c:minorTickMark val="in"/>
        <c:tickLblPos val="nextTo"/>
        <c:spPr>
          <a:noFill/>
          <a:ln>
            <a:solidFill>
              <a:schemeClr val="accent1"/>
            </a:solid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436146432"/>
        <c:crosses val="autoZero"/>
        <c:crossBetween val="between"/>
        <c:minorUnit val="0.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0.02927</cdr:x>
      <cdr:y>0.75123</cdr:y>
    </cdr:from>
    <cdr:to>
      <cdr:x>0.93519</cdr:x>
      <cdr:y>1</cdr:y>
    </cdr:to>
    <cdr:sp macro="" textlink="">
      <cdr:nvSpPr>
        <cdr:cNvPr id="3" name="TextBox 2"/>
        <cdr:cNvSpPr txBox="1"/>
      </cdr:nvSpPr>
      <cdr:spPr>
        <a:xfrm xmlns:a="http://schemas.openxmlformats.org/drawingml/2006/main">
          <a:off x="240921" y="3951075"/>
          <a:ext cx="7455279" cy="130839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000" b="1" dirty="0">
              <a:solidFill>
                <a:srgbClr val="06D6FF"/>
              </a:solidFill>
            </a:rPr>
            <a:t>Blue: </a:t>
          </a:r>
          <a:r>
            <a:rPr lang="en-US" sz="1000" dirty="0">
              <a:solidFill>
                <a:schemeClr val="tx1"/>
              </a:solidFill>
            </a:rPr>
            <a:t>UNLV first-time, full-time 1st year students in 2015-2016 enrolled in "primarily transparent" courses in Fall 2015</a:t>
          </a:r>
          <a:r>
            <a:rPr lang="en-US" sz="1000" baseline="0" dirty="0">
              <a:solidFill>
                <a:schemeClr val="tx1"/>
              </a:solidFill>
            </a:rPr>
            <a:t> </a:t>
          </a:r>
          <a:r>
            <a:rPr lang="en-US" sz="1000" dirty="0">
              <a:solidFill>
                <a:schemeClr val="tx1"/>
              </a:solidFill>
            </a:rPr>
            <a:t>or Spring 2016, </a:t>
          </a:r>
        </a:p>
        <a:p xmlns:a="http://schemas.openxmlformats.org/drawingml/2006/main">
          <a:r>
            <a:rPr lang="en-US" sz="1000" dirty="0">
              <a:solidFill>
                <a:schemeClr val="tx1"/>
              </a:solidFill>
            </a:rPr>
            <a:t>           retained 10/2016</a:t>
          </a:r>
          <a:endParaRPr lang="en-US" sz="1000" i="0" dirty="0">
            <a:solidFill>
              <a:schemeClr val="tx1"/>
            </a:solidFill>
          </a:endParaRPr>
        </a:p>
        <a:p xmlns:a="http://schemas.openxmlformats.org/drawingml/2006/main">
          <a:r>
            <a:rPr lang="en-US" sz="1000" b="1" i="0" dirty="0">
              <a:solidFill>
                <a:srgbClr val="FF2640"/>
              </a:solidFill>
            </a:rPr>
            <a:t>Red:</a:t>
          </a:r>
          <a:r>
            <a:rPr lang="en-US" sz="1000" b="1" i="0" baseline="0" dirty="0">
              <a:solidFill>
                <a:srgbClr val="FF2640"/>
              </a:solidFill>
            </a:rPr>
            <a:t>  </a:t>
          </a:r>
          <a:r>
            <a:rPr lang="en-US" sz="1000" i="0" baseline="0" dirty="0">
              <a:solidFill>
                <a:schemeClr val="tx1"/>
              </a:solidFill>
            </a:rPr>
            <a:t>All UNLV first-time, full-time 1st year students in 2015-2016, including those in "primarily transparent" courses, retained 10/2016</a:t>
          </a:r>
        </a:p>
        <a:p xmlns:a="http://schemas.openxmlformats.org/drawingml/2006/main">
          <a:r>
            <a:rPr lang="en-US" sz="1000" b="1" i="0" baseline="0" dirty="0">
              <a:solidFill>
                <a:srgbClr val="B58BDD"/>
              </a:solidFill>
            </a:rPr>
            <a:t>Purple: </a:t>
          </a:r>
          <a:r>
            <a:rPr lang="en-US" sz="1000" i="0" baseline="0" dirty="0">
              <a:solidFill>
                <a:schemeClr val="tx1"/>
              </a:solidFill>
            </a:rPr>
            <a:t>UNLV first-time, full-time 1st year students in 2015-2016, </a:t>
          </a:r>
          <a:r>
            <a:rPr lang="en-US" sz="1000" b="1" i="0" baseline="0" dirty="0">
              <a:solidFill>
                <a:schemeClr val="tx1"/>
              </a:solidFill>
            </a:rPr>
            <a:t>excluding</a:t>
          </a:r>
          <a:r>
            <a:rPr lang="en-US" sz="1000" i="0" baseline="0" dirty="0">
              <a:solidFill>
                <a:schemeClr val="tx1"/>
              </a:solidFill>
            </a:rPr>
            <a:t> those in "primarily transparent" courses, retained 10/2016</a:t>
          </a:r>
        </a:p>
        <a:p xmlns:a="http://schemas.openxmlformats.org/drawingml/2006/main">
          <a:r>
            <a:rPr lang="en-US" sz="1000" i="0" baseline="0" dirty="0">
              <a:solidFill>
                <a:schemeClr val="tx1"/>
              </a:solidFill>
            </a:rPr>
            <a:t>                                                                                        (Sources: TILT Survey; UNLV Data Warehouse/Office of Decision Support, 10/23/2017)</a:t>
          </a:r>
        </a:p>
      </cdr:txBody>
    </cdr:sp>
  </cdr:relSizeAnchor>
</c:userShapes>
</file>

<file path=ppt/drawings/drawing2.xml><?xml version="1.0" encoding="utf-8"?>
<c:userShapes xmlns:c="http://schemas.openxmlformats.org/drawingml/2006/chart">
  <cdr:relSizeAnchor xmlns:cdr="http://schemas.openxmlformats.org/drawingml/2006/chartDrawing">
    <cdr:from>
      <cdr:x>0.02013</cdr:x>
      <cdr:y>0.7037</cdr:y>
    </cdr:from>
    <cdr:to>
      <cdr:x>0.9909</cdr:x>
      <cdr:y>1</cdr:y>
    </cdr:to>
    <cdr:sp macro="" textlink="">
      <cdr:nvSpPr>
        <cdr:cNvPr id="2" name="TextBox 1"/>
        <cdr:cNvSpPr txBox="1"/>
      </cdr:nvSpPr>
      <cdr:spPr>
        <a:xfrm xmlns:a="http://schemas.openxmlformats.org/drawingml/2006/main">
          <a:off x="171450" y="3257533"/>
          <a:ext cx="8266446" cy="137161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000" b="0" dirty="0">
              <a:solidFill>
                <a:srgbClr val="06D6FF"/>
              </a:solidFill>
            </a:rPr>
            <a:t>Blue: </a:t>
          </a:r>
          <a:r>
            <a:rPr lang="en-US" sz="1000" b="0" dirty="0">
              <a:solidFill>
                <a:schemeClr val="tx1"/>
              </a:solidFill>
            </a:rPr>
            <a:t>UNLV first-time, full-time 1st year students in 2015-2016 enrolled in "primarily transparent" courses in Fall 2015</a:t>
          </a:r>
          <a:r>
            <a:rPr lang="en-US" sz="1000" b="0" baseline="0" dirty="0">
              <a:solidFill>
                <a:schemeClr val="tx1"/>
              </a:solidFill>
            </a:rPr>
            <a:t> </a:t>
          </a:r>
          <a:r>
            <a:rPr lang="en-US" sz="1000" b="0" dirty="0">
              <a:solidFill>
                <a:schemeClr val="tx1"/>
              </a:solidFill>
            </a:rPr>
            <a:t>or Spring 2016,</a:t>
          </a:r>
        </a:p>
        <a:p xmlns:a="http://schemas.openxmlformats.org/drawingml/2006/main">
          <a:r>
            <a:rPr lang="en-US" sz="1000" b="0" dirty="0">
              <a:solidFill>
                <a:schemeClr val="tx1"/>
              </a:solidFill>
            </a:rPr>
            <a:t>         </a:t>
          </a:r>
          <a:r>
            <a:rPr lang="en-US" sz="1000" b="0" baseline="0" dirty="0">
              <a:solidFill>
                <a:schemeClr val="tx1"/>
              </a:solidFill>
            </a:rPr>
            <a:t> </a:t>
          </a:r>
          <a:r>
            <a:rPr lang="en-US" sz="1000" b="0" dirty="0">
              <a:solidFill>
                <a:schemeClr val="tx1"/>
              </a:solidFill>
            </a:rPr>
            <a:t> retained 10/2017</a:t>
          </a:r>
        </a:p>
        <a:p xmlns:a="http://schemas.openxmlformats.org/drawingml/2006/main">
          <a:r>
            <a:rPr lang="en-US" sz="1000" b="0" i="0" dirty="0">
              <a:solidFill>
                <a:srgbClr val="FF2640"/>
              </a:solidFill>
            </a:rPr>
            <a:t>Red:</a:t>
          </a:r>
          <a:r>
            <a:rPr lang="en-US" sz="1000" b="0" i="0" baseline="0" dirty="0">
              <a:solidFill>
                <a:srgbClr val="FF2640"/>
              </a:solidFill>
            </a:rPr>
            <a:t>  </a:t>
          </a:r>
          <a:r>
            <a:rPr lang="en-US" sz="1000" b="0" i="0" baseline="0" dirty="0">
              <a:solidFill>
                <a:schemeClr val="tx1"/>
              </a:solidFill>
            </a:rPr>
            <a:t>All UNLV first-time, full-time 1st year students in 2015-2016, including those in 2015-2016 "primarily transparent" courses,</a:t>
          </a:r>
        </a:p>
        <a:p xmlns:a="http://schemas.openxmlformats.org/drawingml/2006/main">
          <a:r>
            <a:rPr lang="en-US" sz="1000" dirty="0">
              <a:solidFill>
                <a:schemeClr val="tx1"/>
              </a:solidFill>
            </a:rPr>
            <a:t>          </a:t>
          </a:r>
          <a:r>
            <a:rPr lang="en-US" sz="1000" b="0" i="0" baseline="0" dirty="0">
              <a:solidFill>
                <a:schemeClr val="tx1"/>
              </a:solidFill>
            </a:rPr>
            <a:t> retained 10/2017</a:t>
          </a:r>
        </a:p>
        <a:p xmlns:a="http://schemas.openxmlformats.org/drawingml/2006/main">
          <a:r>
            <a:rPr lang="en-US" sz="1000" b="0" i="0" baseline="0" dirty="0">
              <a:solidFill>
                <a:srgbClr val="B58BDD"/>
              </a:solidFill>
            </a:rPr>
            <a:t>Purple: </a:t>
          </a:r>
          <a:r>
            <a:rPr lang="en-US" sz="1000" b="0" i="0" baseline="0" dirty="0">
              <a:solidFill>
                <a:schemeClr val="tx1"/>
              </a:solidFill>
            </a:rPr>
            <a:t>UNLV first-time, full-time 1st year students in 2015-2016, excluding those in 2015-2016 "primarily transparent" courses, </a:t>
          </a:r>
        </a:p>
        <a:p xmlns:a="http://schemas.openxmlformats.org/drawingml/2006/main">
          <a:r>
            <a:rPr lang="en-US" sz="1000" dirty="0">
              <a:solidFill>
                <a:schemeClr val="tx1"/>
              </a:solidFill>
            </a:rPr>
            <a:t>           </a:t>
          </a:r>
          <a:r>
            <a:rPr lang="en-US" sz="1000" b="0" i="0" baseline="0" dirty="0">
              <a:solidFill>
                <a:schemeClr val="tx1"/>
              </a:solidFill>
            </a:rPr>
            <a:t>retained 10/2017 </a:t>
          </a:r>
        </a:p>
        <a:p xmlns:a="http://schemas.openxmlformats.org/drawingml/2006/main">
          <a:r>
            <a:rPr lang="en-US" sz="1000" b="0" i="0" baseline="0" dirty="0">
              <a:solidFill>
                <a:schemeClr val="tx1"/>
              </a:solidFill>
            </a:rPr>
            <a:t>                                                           (Sources: TILT Survey; UNLV Data Warehouse/Office of Decision Support, 10/23/2017 and 03/02/2018)</a:t>
          </a:r>
          <a:endParaRPr lang="en-US" sz="1000" b="0" dirty="0">
            <a:solidFill>
              <a:schemeClr val="tx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06890E-D609-A745-B7B0-9CA6E06A010E}" type="datetimeFigureOut">
              <a:rPr lang="en-US" smtClean="0"/>
              <a:t>1/20/2021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298C37-E8F9-AA4D-BD3D-4EE1686E6A40}" type="slidenum">
              <a:rPr lang="en-US" smtClean="0"/>
              <a:t>‹#›</a:t>
            </a:fld>
            <a:endParaRPr lang="en-US" dirty="0"/>
          </a:p>
        </p:txBody>
      </p:sp>
    </p:spTree>
    <p:extLst>
      <p:ext uri="{BB962C8B-B14F-4D97-AF65-F5344CB8AC3E}">
        <p14:creationId xmlns:p14="http://schemas.microsoft.com/office/powerpoint/2010/main" val="1872977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0C5E38E0-CA94-6E48-B654-EA685119F4BA}" type="slidenum">
              <a:rPr lang="en-US" smtClean="0"/>
              <a:pPr/>
              <a:t>1</a:t>
            </a:fld>
            <a:endParaRPr lang="en-US"/>
          </a:p>
        </p:txBody>
      </p:sp>
    </p:spTree>
    <p:extLst>
      <p:ext uri="{BB962C8B-B14F-4D97-AF65-F5344CB8AC3E}">
        <p14:creationId xmlns:p14="http://schemas.microsoft.com/office/powerpoint/2010/main" val="324970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https://</a:t>
            </a:r>
            <a:r>
              <a:rPr lang="en-US" dirty="0" err="1">
                <a:solidFill>
                  <a:schemeClr val="tx1"/>
                </a:solidFill>
              </a:rPr>
              <a:t>tinyurl.com</a:t>
            </a:r>
            <a:r>
              <a:rPr lang="en-US" dirty="0">
                <a:solidFill>
                  <a:schemeClr val="tx1"/>
                </a:solidFill>
              </a:rPr>
              <a:t>/MA-TILT</a:t>
            </a:r>
          </a:p>
        </p:txBody>
      </p:sp>
      <p:sp>
        <p:nvSpPr>
          <p:cNvPr id="4" name="Slide Number Placeholder 3"/>
          <p:cNvSpPr>
            <a:spLocks noGrp="1"/>
          </p:cNvSpPr>
          <p:nvPr>
            <p:ph type="sldNum" sz="quarter" idx="5"/>
          </p:nvPr>
        </p:nvSpPr>
        <p:spPr/>
        <p:txBody>
          <a:bodyPr/>
          <a:lstStyle/>
          <a:p>
            <a:fld id="{12298C37-E8F9-AA4D-BD3D-4EE1686E6A40}" type="slidenum">
              <a:rPr lang="en-US" smtClean="0"/>
              <a:t>22</a:t>
            </a:fld>
            <a:endParaRPr lang="en-US" dirty="0"/>
          </a:p>
        </p:txBody>
      </p:sp>
    </p:spTree>
    <p:extLst>
      <p:ext uri="{BB962C8B-B14F-4D97-AF65-F5344CB8AC3E}">
        <p14:creationId xmlns:p14="http://schemas.microsoft.com/office/powerpoint/2010/main" val="3944297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Discussion prompt</a:t>
            </a:r>
            <a:r>
              <a:rPr lang="en-US" baseline="0"/>
              <a:t> for Sample A:</a:t>
            </a:r>
          </a:p>
          <a:p>
            <a:r>
              <a:rPr lang="en-US"/>
              <a:t>The purpose is hard to find. What skills will the student practice? What knowledge will the student gain from doing this assignment? How are those skills and that knowledge going to be valuable for students beyond the context of this assignment?</a:t>
            </a:r>
          </a:p>
          <a:p>
            <a:r>
              <a:rPr lang="en-US"/>
              <a:t>The task is easy to locate. What portion of the assignment is devoted to the task? (100% -- like a lot of assignments) How much work would it take to add purpose and criteria statements?</a:t>
            </a:r>
          </a:p>
          <a:p>
            <a:r>
              <a:rPr lang="en-US"/>
              <a:t>Discuss the criteria (if time allows): pros and cons on the spectrum from simple checklist &lt;----------&gt; detailed rubric. How much information is too much for intro students? Advanced students?</a:t>
            </a:r>
          </a:p>
        </p:txBody>
      </p:sp>
      <p:sp>
        <p:nvSpPr>
          <p:cNvPr id="4" name="Slide Number Placeholder 3"/>
          <p:cNvSpPr>
            <a:spLocks noGrp="1"/>
          </p:cNvSpPr>
          <p:nvPr>
            <p:ph type="sldNum" sz="quarter" idx="10"/>
          </p:nvPr>
        </p:nvSpPr>
        <p:spPr/>
        <p:txBody>
          <a:bodyPr/>
          <a:lstStyle/>
          <a:p>
            <a:fld id="{C2B42A64-8507-48DA-9E69-75B7B68A0122}" type="slidenum">
              <a:rPr lang="en-US" smtClean="0"/>
              <a:pPr/>
              <a:t>23</a:t>
            </a:fld>
            <a:endParaRPr lang="en-US"/>
          </a:p>
        </p:txBody>
      </p:sp>
    </p:spTree>
    <p:extLst>
      <p:ext uri="{BB962C8B-B14F-4D97-AF65-F5344CB8AC3E}">
        <p14:creationId xmlns:p14="http://schemas.microsoft.com/office/powerpoint/2010/main" val="1285379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Discussion prompt</a:t>
            </a:r>
            <a:r>
              <a:rPr lang="en-US" baseline="0"/>
              <a:t> for Sample A:</a:t>
            </a:r>
          </a:p>
          <a:p>
            <a:r>
              <a:rPr lang="en-US"/>
              <a:t>The purpose is hard to find. What skills will the student practice? What knowledge will the student gain from doing this assignment? How are those skills and that knowledge going to be valuable for students beyond the context of this assignment?</a:t>
            </a:r>
          </a:p>
          <a:p>
            <a:r>
              <a:rPr lang="en-US"/>
              <a:t>The task is easy to locate. What portion of the assignment is devoted to the task? (100% -- like a lot of assignments) How much work would it take to add purpose and criteria statements?</a:t>
            </a:r>
          </a:p>
          <a:p>
            <a:r>
              <a:rPr lang="en-US"/>
              <a:t>Discuss the criteria (if time allows): pros and cons on the spectrum from simple checklist &lt;----------&gt; detailed rubric. How much information is too much for intro students? Advanced students?</a:t>
            </a:r>
          </a:p>
        </p:txBody>
      </p:sp>
      <p:sp>
        <p:nvSpPr>
          <p:cNvPr id="4" name="Slide Number Placeholder 3"/>
          <p:cNvSpPr>
            <a:spLocks noGrp="1"/>
          </p:cNvSpPr>
          <p:nvPr>
            <p:ph type="sldNum" sz="quarter" idx="10"/>
          </p:nvPr>
        </p:nvSpPr>
        <p:spPr/>
        <p:txBody>
          <a:bodyPr/>
          <a:lstStyle/>
          <a:p>
            <a:fld id="{C2B42A64-8507-48DA-9E69-75B7B68A0122}" type="slidenum">
              <a:rPr lang="en-US" smtClean="0"/>
              <a:pPr/>
              <a:t>24</a:t>
            </a:fld>
            <a:endParaRPr lang="en-US"/>
          </a:p>
        </p:txBody>
      </p:sp>
    </p:spTree>
    <p:extLst>
      <p:ext uri="{BB962C8B-B14F-4D97-AF65-F5344CB8AC3E}">
        <p14:creationId xmlns:p14="http://schemas.microsoft.com/office/powerpoint/2010/main" val="136554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tinyurl.com</a:t>
            </a:r>
            <a:r>
              <a:rPr lang="en-US" dirty="0"/>
              <a:t>/MA-TILT</a:t>
            </a:r>
          </a:p>
        </p:txBody>
      </p:sp>
      <p:sp>
        <p:nvSpPr>
          <p:cNvPr id="4" name="Slide Number Placeholder 3"/>
          <p:cNvSpPr>
            <a:spLocks noGrp="1"/>
          </p:cNvSpPr>
          <p:nvPr>
            <p:ph type="sldNum" sz="quarter" idx="5"/>
          </p:nvPr>
        </p:nvSpPr>
        <p:spPr/>
        <p:txBody>
          <a:bodyPr/>
          <a:lstStyle/>
          <a:p>
            <a:fld id="{12298C37-E8F9-AA4D-BD3D-4EE1686E6A40}" type="slidenum">
              <a:rPr lang="en-US" smtClean="0"/>
              <a:t>27</a:t>
            </a:fld>
            <a:endParaRPr lang="en-US" dirty="0"/>
          </a:p>
        </p:txBody>
      </p:sp>
    </p:spTree>
    <p:extLst>
      <p:ext uri="{BB962C8B-B14F-4D97-AF65-F5344CB8AC3E}">
        <p14:creationId xmlns:p14="http://schemas.microsoft.com/office/powerpoint/2010/main" val="2021177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298C37-E8F9-AA4D-BD3D-4EE1686E6A40}" type="slidenum">
              <a:rPr lang="en-US" smtClean="0"/>
              <a:t>30</a:t>
            </a:fld>
            <a:endParaRPr lang="en-US" dirty="0"/>
          </a:p>
        </p:txBody>
      </p:sp>
    </p:spTree>
    <p:extLst>
      <p:ext uri="{BB962C8B-B14F-4D97-AF65-F5344CB8AC3E}">
        <p14:creationId xmlns:p14="http://schemas.microsoft.com/office/powerpoint/2010/main" val="1152544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Title">
    <p:bg>
      <p:bgPr>
        <a:solidFill>
          <a:srgbClr val="00377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974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3548-C8B6-8F4A-9F09-B7F7ADFE145B}"/>
              </a:ext>
            </a:extLst>
          </p:cNvPr>
          <p:cNvSpPr>
            <a:spLocks noGrp="1"/>
          </p:cNvSpPr>
          <p:nvPr>
            <p:ph type="title"/>
          </p:nvPr>
        </p:nvSpPr>
        <p:spPr>
          <a:xfrm>
            <a:off x="762000" y="971550"/>
            <a:ext cx="10744200" cy="685800"/>
          </a:xfrm>
          <a:prstGeom prst="rect">
            <a:avLst/>
          </a:prstGeom>
        </p:spPr>
        <p:txBody>
          <a:bodyPr/>
          <a:lstStyle>
            <a:lvl1pPr>
              <a:defRPr b="1">
                <a:solidFill>
                  <a:srgbClr val="003366"/>
                </a:solidFill>
              </a:defRPr>
            </a:lvl1pPr>
          </a:lstStyle>
          <a:p>
            <a:r>
              <a:rPr lang="en-US" dirty="0"/>
              <a:t>Click to edit Master title style</a:t>
            </a:r>
          </a:p>
        </p:txBody>
      </p:sp>
      <p:cxnSp>
        <p:nvCxnSpPr>
          <p:cNvPr id="3" name="Straight Connector 2">
            <a:extLst>
              <a:ext uri="{FF2B5EF4-FFF2-40B4-BE49-F238E27FC236}">
                <a16:creationId xmlns:a16="http://schemas.microsoft.com/office/drawing/2014/main" id="{7963235F-CED9-D242-AE56-D9D7CA0209EC}"/>
              </a:ext>
            </a:extLst>
          </p:cNvPr>
          <p:cNvCxnSpPr>
            <a:cxnSpLocks/>
          </p:cNvCxnSpPr>
          <p:nvPr userDrawn="1"/>
        </p:nvCxnSpPr>
        <p:spPr>
          <a:xfrm>
            <a:off x="762000" y="1676400"/>
            <a:ext cx="10668000" cy="0"/>
          </a:xfrm>
          <a:prstGeom prst="line">
            <a:avLst/>
          </a:prstGeom>
          <a:ln w="25400">
            <a:solidFill>
              <a:srgbClr val="022E6D"/>
            </a:solidFill>
          </a:ln>
          <a:effectLst/>
        </p:spPr>
        <p:style>
          <a:lnRef idx="2">
            <a:schemeClr val="accent1"/>
          </a:lnRef>
          <a:fillRef idx="0">
            <a:schemeClr val="accent1"/>
          </a:fillRef>
          <a:effectRef idx="1">
            <a:schemeClr val="accent1"/>
          </a:effectRef>
          <a:fontRef idx="minor">
            <a:schemeClr val="tx1"/>
          </a:fontRef>
        </p:style>
      </p:cxnSp>
      <p:sp>
        <p:nvSpPr>
          <p:cNvPr id="7" name="Text Placeholder 4">
            <a:extLst>
              <a:ext uri="{FF2B5EF4-FFF2-40B4-BE49-F238E27FC236}">
                <a16:creationId xmlns:a16="http://schemas.microsoft.com/office/drawing/2014/main" id="{2BB9A73C-2AB7-2947-9DD4-67BC5CA1D645}"/>
              </a:ext>
            </a:extLst>
          </p:cNvPr>
          <p:cNvSpPr>
            <a:spLocks noGrp="1"/>
          </p:cNvSpPr>
          <p:nvPr>
            <p:ph type="body" sz="quarter" idx="12" hasCustomPrompt="1"/>
          </p:nvPr>
        </p:nvSpPr>
        <p:spPr>
          <a:xfrm>
            <a:off x="914400" y="1905000"/>
            <a:ext cx="10515600" cy="4695092"/>
          </a:xfrm>
          <a:prstGeom prst="rect">
            <a:avLst/>
          </a:prstGeom>
        </p:spPr>
        <p:txBody>
          <a:bodyPr lIns="0" tIns="0" rIns="0" bIns="0"/>
          <a:lstStyle>
            <a:lvl1pPr marL="0" indent="0">
              <a:lnSpc>
                <a:spcPct val="100000"/>
              </a:lnSpc>
              <a:buFont typeface="Arial" panose="020B0604020202020204" pitchFamily="34" charset="0"/>
              <a:buNone/>
              <a:defRPr sz="3000">
                <a:latin typeface="Arial" charset="0"/>
                <a:ea typeface="Arial" charset="0"/>
                <a:cs typeface="Arial" charset="0"/>
              </a:defRPr>
            </a:lvl1pPr>
          </a:lstStyle>
          <a:p>
            <a:pPr lvl="0"/>
            <a:r>
              <a:rPr lang="en-US" dirty="0"/>
              <a:t>Click to edit master text styles</a:t>
            </a:r>
          </a:p>
          <a:p>
            <a:pPr lvl="0"/>
            <a:r>
              <a:rPr lang="en-US" dirty="0"/>
              <a:t>	 </a:t>
            </a:r>
          </a:p>
          <a:p>
            <a:pPr lvl="0"/>
            <a:endParaRPr lang="en-US" dirty="0"/>
          </a:p>
        </p:txBody>
      </p:sp>
      <p:pic>
        <p:nvPicPr>
          <p:cNvPr id="6" name="Picture 5">
            <a:extLst>
              <a:ext uri="{FF2B5EF4-FFF2-40B4-BE49-F238E27FC236}">
                <a16:creationId xmlns:a16="http://schemas.microsoft.com/office/drawing/2014/main" id="{2440162C-992D-8840-A6EE-4F8789FBEF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63200" y="6305053"/>
            <a:ext cx="1620522" cy="506413"/>
          </a:xfrm>
          <a:prstGeom prst="rect">
            <a:avLst/>
          </a:prstGeom>
        </p:spPr>
      </p:pic>
      <p:pic>
        <p:nvPicPr>
          <p:cNvPr id="9" name="Picture 8">
            <a:extLst>
              <a:ext uri="{FF2B5EF4-FFF2-40B4-BE49-F238E27FC236}">
                <a16:creationId xmlns:a16="http://schemas.microsoft.com/office/drawing/2014/main" id="{80AD442E-0503-2940-9EC7-22E988CDCE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400" y="6437528"/>
            <a:ext cx="959032" cy="354425"/>
          </a:xfrm>
          <a:prstGeom prst="rect">
            <a:avLst/>
          </a:prstGeom>
        </p:spPr>
      </p:pic>
      <p:sp>
        <p:nvSpPr>
          <p:cNvPr id="4" name="TextBox 3">
            <a:extLst>
              <a:ext uri="{FF2B5EF4-FFF2-40B4-BE49-F238E27FC236}">
                <a16:creationId xmlns:a16="http://schemas.microsoft.com/office/drawing/2014/main" id="{450D56B5-A7CC-224A-93B4-AD10AAD0E77A}"/>
              </a:ext>
            </a:extLst>
          </p:cNvPr>
          <p:cNvSpPr txBox="1"/>
          <p:nvPr userDrawn="1"/>
        </p:nvSpPr>
        <p:spPr>
          <a:xfrm>
            <a:off x="1066800" y="6487366"/>
            <a:ext cx="2593018" cy="338554"/>
          </a:xfrm>
          <a:prstGeom prst="rect">
            <a:avLst/>
          </a:prstGeom>
          <a:noFill/>
        </p:spPr>
        <p:txBody>
          <a:bodyPr wrap="none" rtlCol="0">
            <a:spAutoFit/>
          </a:bodyPr>
          <a:lstStyle/>
          <a:p>
            <a:r>
              <a:rPr lang="en-US" sz="1600" dirty="0" err="1"/>
              <a:t>Winkelmes</a:t>
            </a:r>
            <a:r>
              <a:rPr lang="en-US" sz="1600" dirty="0"/>
              <a:t>, M.A., 2009-2019</a:t>
            </a:r>
          </a:p>
        </p:txBody>
      </p:sp>
    </p:spTree>
    <p:extLst>
      <p:ext uri="{BB962C8B-B14F-4D97-AF65-F5344CB8AC3E}">
        <p14:creationId xmlns:p14="http://schemas.microsoft.com/office/powerpoint/2010/main" val="850648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003777"/>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2438400" y="3886200"/>
            <a:ext cx="7315200" cy="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2438400" y="2362200"/>
            <a:ext cx="7315200" cy="1219201"/>
          </a:xfrm>
          <a:prstGeom prst="rect">
            <a:avLst/>
          </a:prstGeom>
        </p:spPr>
        <p:txBody>
          <a:bodyPr/>
          <a:lstStyle>
            <a:lvl1pPr algn="ctr">
              <a:defRPr b="0" i="0" cap="all" baseline="0">
                <a:latin typeface="Whitney-Medium" charset="0"/>
                <a:ea typeface="Whitney-Medium" charset="0"/>
                <a:cs typeface="Whitney-Medium" charset="0"/>
              </a:defRPr>
            </a:lvl1pPr>
          </a:lstStyle>
          <a:p>
            <a:r>
              <a:rPr lang="en-US" dirty="0"/>
              <a:t>edit Master </a:t>
            </a:r>
            <a:r>
              <a:rPr lang="en-US"/>
              <a:t>title style for two lines</a:t>
            </a:r>
            <a:endParaRPr lang="en-US" dirty="0"/>
          </a:p>
        </p:txBody>
      </p:sp>
      <p:sp>
        <p:nvSpPr>
          <p:cNvPr id="5" name="Text Placeholder 12"/>
          <p:cNvSpPr>
            <a:spLocks noGrp="1"/>
          </p:cNvSpPr>
          <p:nvPr>
            <p:ph type="body" sz="quarter" idx="10" hasCustomPrompt="1"/>
          </p:nvPr>
        </p:nvSpPr>
        <p:spPr>
          <a:xfrm>
            <a:off x="3810000" y="4267200"/>
            <a:ext cx="4572000" cy="381000"/>
          </a:xfrm>
          <a:prstGeom prst="rect">
            <a:avLst/>
          </a:prstGeom>
        </p:spPr>
        <p:txBody>
          <a:bodyPr lIns="0" tIns="0" rIns="0" bIns="0"/>
          <a:lstStyle>
            <a:lvl1pPr marL="0" indent="0" algn="ctr">
              <a:buFontTx/>
              <a:buNone/>
              <a:defRPr sz="2200" baseline="0">
                <a:solidFill>
                  <a:schemeClr val="bg1"/>
                </a:solidFill>
                <a:latin typeface="Whitney Medium" charset="0"/>
              </a:defRPr>
            </a:lvl1pPr>
          </a:lstStyle>
          <a:p>
            <a:pPr lvl="0"/>
            <a:r>
              <a:rPr lang="en-US" dirty="0"/>
              <a:t>Click to edit department name</a:t>
            </a:r>
          </a:p>
        </p:txBody>
      </p:sp>
      <p:sp>
        <p:nvSpPr>
          <p:cNvPr id="6" name="Text Placeholder 12"/>
          <p:cNvSpPr>
            <a:spLocks noGrp="1"/>
          </p:cNvSpPr>
          <p:nvPr>
            <p:ph type="body" sz="quarter" idx="11" hasCustomPrompt="1"/>
          </p:nvPr>
        </p:nvSpPr>
        <p:spPr>
          <a:xfrm>
            <a:off x="4495800" y="4953000"/>
            <a:ext cx="3200400" cy="304800"/>
          </a:xfrm>
          <a:prstGeom prst="rect">
            <a:avLst/>
          </a:prstGeom>
        </p:spPr>
        <p:txBody>
          <a:bodyPr lIns="0" tIns="0" rIns="0" bIns="0"/>
          <a:lstStyle>
            <a:lvl1pPr marL="0" indent="0" algn="ctr">
              <a:buFontTx/>
              <a:buNone/>
              <a:defRPr sz="1400" cap="all" spc="200" baseline="0">
                <a:solidFill>
                  <a:schemeClr val="bg1"/>
                </a:solidFill>
                <a:latin typeface="Whitney Medium" charset="0"/>
              </a:defRPr>
            </a:lvl1pPr>
          </a:lstStyle>
          <a:p>
            <a:pPr lvl="0"/>
            <a:r>
              <a:rPr lang="en-US" dirty="0"/>
              <a:t>Click to edit Date</a:t>
            </a:r>
          </a:p>
        </p:txBody>
      </p:sp>
    </p:spTree>
    <p:extLst>
      <p:ext uri="{BB962C8B-B14F-4D97-AF65-F5344CB8AC3E}">
        <p14:creationId xmlns:p14="http://schemas.microsoft.com/office/powerpoint/2010/main" val="188182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6" name="Straight Connector 5"/>
          <p:cNvCxnSpPr/>
          <p:nvPr userDrawn="1"/>
        </p:nvCxnSpPr>
        <p:spPr>
          <a:xfrm>
            <a:off x="2438400" y="3886200"/>
            <a:ext cx="7315200" cy="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hasCustomPrompt="1"/>
          </p:nvPr>
        </p:nvSpPr>
        <p:spPr>
          <a:xfrm>
            <a:off x="2438400" y="2362200"/>
            <a:ext cx="7315200" cy="1219201"/>
          </a:xfrm>
          <a:prstGeom prst="rect">
            <a:avLst/>
          </a:prstGeom>
        </p:spPr>
        <p:txBody>
          <a:bodyPr/>
          <a:lstStyle>
            <a:lvl1pPr algn="ctr">
              <a:defRPr b="0" i="0" cap="all" baseline="0">
                <a:latin typeface="Whitney-Medium" charset="0"/>
                <a:ea typeface="Whitney-Medium" charset="0"/>
                <a:cs typeface="Whitney-Medium" charset="0"/>
              </a:defRPr>
            </a:lvl1pPr>
          </a:lstStyle>
          <a:p>
            <a:r>
              <a:rPr lang="en-US" dirty="0"/>
              <a:t>edit Master </a:t>
            </a:r>
            <a:r>
              <a:rPr lang="en-US"/>
              <a:t>title style for two lines</a:t>
            </a:r>
            <a:endParaRPr lang="en-US" dirty="0"/>
          </a:p>
        </p:txBody>
      </p:sp>
      <p:sp>
        <p:nvSpPr>
          <p:cNvPr id="8" name="Text Placeholder 12"/>
          <p:cNvSpPr>
            <a:spLocks noGrp="1"/>
          </p:cNvSpPr>
          <p:nvPr>
            <p:ph type="body" sz="quarter" idx="10" hasCustomPrompt="1"/>
          </p:nvPr>
        </p:nvSpPr>
        <p:spPr>
          <a:xfrm>
            <a:off x="3810000" y="4267200"/>
            <a:ext cx="4572000" cy="381000"/>
          </a:xfrm>
          <a:prstGeom prst="rect">
            <a:avLst/>
          </a:prstGeom>
        </p:spPr>
        <p:txBody>
          <a:bodyPr lIns="0" tIns="0" rIns="0" bIns="0"/>
          <a:lstStyle>
            <a:lvl1pPr marL="0" indent="0" algn="ctr">
              <a:buFontTx/>
              <a:buNone/>
              <a:defRPr sz="2200" baseline="0">
                <a:solidFill>
                  <a:schemeClr val="bg1"/>
                </a:solidFill>
                <a:latin typeface="Whitney Medium" charset="0"/>
              </a:defRPr>
            </a:lvl1pPr>
          </a:lstStyle>
          <a:p>
            <a:pPr lvl="0"/>
            <a:r>
              <a:rPr lang="en-US" dirty="0"/>
              <a:t>Click to edit department name</a:t>
            </a:r>
          </a:p>
        </p:txBody>
      </p:sp>
      <p:sp>
        <p:nvSpPr>
          <p:cNvPr id="9" name="Text Placeholder 12"/>
          <p:cNvSpPr>
            <a:spLocks noGrp="1"/>
          </p:cNvSpPr>
          <p:nvPr>
            <p:ph type="body" sz="quarter" idx="11" hasCustomPrompt="1"/>
          </p:nvPr>
        </p:nvSpPr>
        <p:spPr>
          <a:xfrm>
            <a:off x="4495800" y="4953000"/>
            <a:ext cx="3200400" cy="304800"/>
          </a:xfrm>
          <a:prstGeom prst="rect">
            <a:avLst/>
          </a:prstGeom>
        </p:spPr>
        <p:txBody>
          <a:bodyPr lIns="0" tIns="0" rIns="0" bIns="0"/>
          <a:lstStyle>
            <a:lvl1pPr marL="0" indent="0" algn="ctr">
              <a:buFontTx/>
              <a:buNone/>
              <a:defRPr sz="1400" cap="all" spc="200" baseline="0">
                <a:solidFill>
                  <a:schemeClr val="bg1"/>
                </a:solidFill>
                <a:latin typeface="Whitney Medium" charset="0"/>
              </a:defRPr>
            </a:lvl1pPr>
          </a:lstStyle>
          <a:p>
            <a:pPr lvl="0"/>
            <a:r>
              <a:rPr lang="en-US" dirty="0"/>
              <a:t>Click to edit Date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p:cNvCxnSpPr/>
          <p:nvPr userDrawn="1"/>
        </p:nvCxnSpPr>
        <p:spPr>
          <a:xfrm>
            <a:off x="2438400" y="3886200"/>
            <a:ext cx="7315200" cy="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hasCustomPrompt="1"/>
          </p:nvPr>
        </p:nvSpPr>
        <p:spPr>
          <a:xfrm>
            <a:off x="2438400" y="2362200"/>
            <a:ext cx="7315200" cy="1219201"/>
          </a:xfrm>
          <a:prstGeom prst="rect">
            <a:avLst/>
          </a:prstGeom>
        </p:spPr>
        <p:txBody>
          <a:bodyPr/>
          <a:lstStyle>
            <a:lvl1pPr algn="ctr">
              <a:defRPr b="0" i="0" cap="all" baseline="0">
                <a:latin typeface="Whitney-Medium" charset="0"/>
                <a:ea typeface="Whitney-Medium" charset="0"/>
                <a:cs typeface="Whitney-Medium" charset="0"/>
              </a:defRPr>
            </a:lvl1pPr>
          </a:lstStyle>
          <a:p>
            <a:r>
              <a:rPr lang="en-US" dirty="0"/>
              <a:t>edit Master </a:t>
            </a:r>
            <a:r>
              <a:rPr lang="en-US"/>
              <a:t>title style for two lines</a:t>
            </a:r>
            <a:endParaRPr lang="en-US" dirty="0"/>
          </a:p>
        </p:txBody>
      </p:sp>
      <p:sp>
        <p:nvSpPr>
          <p:cNvPr id="12" name="Text Placeholder 12"/>
          <p:cNvSpPr>
            <a:spLocks noGrp="1"/>
          </p:cNvSpPr>
          <p:nvPr>
            <p:ph type="body" sz="quarter" idx="10" hasCustomPrompt="1"/>
          </p:nvPr>
        </p:nvSpPr>
        <p:spPr>
          <a:xfrm>
            <a:off x="3810000" y="4267200"/>
            <a:ext cx="4572000" cy="381000"/>
          </a:xfrm>
          <a:prstGeom prst="rect">
            <a:avLst/>
          </a:prstGeom>
        </p:spPr>
        <p:txBody>
          <a:bodyPr lIns="0" tIns="0" rIns="0" bIns="0"/>
          <a:lstStyle>
            <a:lvl1pPr marL="0" indent="0" algn="ctr">
              <a:buFontTx/>
              <a:buNone/>
              <a:defRPr sz="2200" baseline="0">
                <a:solidFill>
                  <a:schemeClr val="bg1"/>
                </a:solidFill>
                <a:latin typeface="Whitney Medium" charset="0"/>
              </a:defRPr>
            </a:lvl1pPr>
          </a:lstStyle>
          <a:p>
            <a:pPr lvl="0"/>
            <a:r>
              <a:rPr lang="en-US" dirty="0"/>
              <a:t>Click to edit department name</a:t>
            </a:r>
          </a:p>
        </p:txBody>
      </p:sp>
      <p:sp>
        <p:nvSpPr>
          <p:cNvPr id="13" name="Text Placeholder 12"/>
          <p:cNvSpPr>
            <a:spLocks noGrp="1"/>
          </p:cNvSpPr>
          <p:nvPr>
            <p:ph type="body" sz="quarter" idx="11" hasCustomPrompt="1"/>
          </p:nvPr>
        </p:nvSpPr>
        <p:spPr>
          <a:xfrm>
            <a:off x="4495800" y="4953000"/>
            <a:ext cx="3200400" cy="304800"/>
          </a:xfrm>
          <a:prstGeom prst="rect">
            <a:avLst/>
          </a:prstGeom>
        </p:spPr>
        <p:txBody>
          <a:bodyPr lIns="0" tIns="0" rIns="0" bIns="0"/>
          <a:lstStyle>
            <a:lvl1pPr marL="0" indent="0" algn="ctr">
              <a:buFontTx/>
              <a:buNone/>
              <a:defRPr sz="1400" cap="all" spc="200" baseline="0">
                <a:solidFill>
                  <a:schemeClr val="bg1"/>
                </a:solidFill>
                <a:latin typeface="Whitney Medium" charset="0"/>
              </a:defRPr>
            </a:lvl1pPr>
          </a:lstStyle>
          <a:p>
            <a:pPr lvl="0"/>
            <a:r>
              <a:rPr lang="en-US" dirty="0"/>
              <a:t>Click to edit Date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6" name="Straight Connector 5"/>
          <p:cNvCxnSpPr/>
          <p:nvPr userDrawn="1"/>
        </p:nvCxnSpPr>
        <p:spPr>
          <a:xfrm>
            <a:off x="2438400" y="3886200"/>
            <a:ext cx="7315200" cy="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hasCustomPrompt="1"/>
          </p:nvPr>
        </p:nvSpPr>
        <p:spPr>
          <a:xfrm>
            <a:off x="2438400" y="2362200"/>
            <a:ext cx="7315200" cy="1219201"/>
          </a:xfrm>
          <a:prstGeom prst="rect">
            <a:avLst/>
          </a:prstGeom>
        </p:spPr>
        <p:txBody>
          <a:bodyPr/>
          <a:lstStyle>
            <a:lvl1pPr algn="ctr">
              <a:defRPr b="0" i="0" cap="all" baseline="0">
                <a:latin typeface="Whitney-Medium" charset="0"/>
                <a:ea typeface="Whitney-Medium" charset="0"/>
                <a:cs typeface="Whitney-Medium" charset="0"/>
              </a:defRPr>
            </a:lvl1pPr>
          </a:lstStyle>
          <a:p>
            <a:r>
              <a:rPr lang="en-US" dirty="0"/>
              <a:t>edit Master </a:t>
            </a:r>
            <a:r>
              <a:rPr lang="en-US"/>
              <a:t>title style for two lines</a:t>
            </a:r>
            <a:endParaRPr lang="en-US" dirty="0"/>
          </a:p>
        </p:txBody>
      </p:sp>
      <p:sp>
        <p:nvSpPr>
          <p:cNvPr id="12" name="Text Placeholder 12"/>
          <p:cNvSpPr>
            <a:spLocks noGrp="1"/>
          </p:cNvSpPr>
          <p:nvPr>
            <p:ph type="body" sz="quarter" idx="10" hasCustomPrompt="1"/>
          </p:nvPr>
        </p:nvSpPr>
        <p:spPr>
          <a:xfrm>
            <a:off x="3810000" y="4267200"/>
            <a:ext cx="4572000" cy="381000"/>
          </a:xfrm>
          <a:prstGeom prst="rect">
            <a:avLst/>
          </a:prstGeom>
        </p:spPr>
        <p:txBody>
          <a:bodyPr lIns="0" tIns="0" rIns="0" bIns="0"/>
          <a:lstStyle>
            <a:lvl1pPr marL="0" indent="0" algn="ctr">
              <a:buFontTx/>
              <a:buNone/>
              <a:defRPr sz="2200" baseline="0">
                <a:solidFill>
                  <a:schemeClr val="bg1"/>
                </a:solidFill>
                <a:latin typeface="Whitney Medium" charset="0"/>
              </a:defRPr>
            </a:lvl1pPr>
          </a:lstStyle>
          <a:p>
            <a:pPr lvl="0"/>
            <a:r>
              <a:rPr lang="en-US" dirty="0"/>
              <a:t>Click to edit department name</a:t>
            </a:r>
          </a:p>
        </p:txBody>
      </p:sp>
      <p:sp>
        <p:nvSpPr>
          <p:cNvPr id="13" name="Text Placeholder 12"/>
          <p:cNvSpPr>
            <a:spLocks noGrp="1"/>
          </p:cNvSpPr>
          <p:nvPr>
            <p:ph type="body" sz="quarter" idx="11" hasCustomPrompt="1"/>
          </p:nvPr>
        </p:nvSpPr>
        <p:spPr>
          <a:xfrm>
            <a:off x="4495800" y="4953000"/>
            <a:ext cx="3200400" cy="304800"/>
          </a:xfrm>
          <a:prstGeom prst="rect">
            <a:avLst/>
          </a:prstGeom>
        </p:spPr>
        <p:txBody>
          <a:bodyPr lIns="0" tIns="0" rIns="0" bIns="0"/>
          <a:lstStyle>
            <a:lvl1pPr marL="0" indent="0" algn="ctr">
              <a:buFontTx/>
              <a:buNone/>
              <a:defRPr sz="1400" cap="all" spc="200" baseline="0">
                <a:solidFill>
                  <a:schemeClr val="bg1"/>
                </a:solidFill>
                <a:latin typeface="Whitney Medium" charset="0"/>
              </a:defRPr>
            </a:lvl1pPr>
          </a:lstStyle>
          <a:p>
            <a:pPr lvl="0"/>
            <a:r>
              <a:rPr lang="en-US" dirty="0"/>
              <a:t>Click to edit Date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003777"/>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2438400" y="4191000"/>
            <a:ext cx="7315200" cy="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2438400" y="2057400"/>
            <a:ext cx="7315200" cy="1828801"/>
          </a:xfrm>
          <a:prstGeom prst="rect">
            <a:avLst/>
          </a:prstGeom>
        </p:spPr>
        <p:txBody>
          <a:bodyPr/>
          <a:lstStyle>
            <a:lvl1pPr algn="ctr">
              <a:defRPr b="0" i="0" cap="all" baseline="0">
                <a:latin typeface="Whitney-Medium" charset="0"/>
                <a:ea typeface="Whitney-Medium" charset="0"/>
                <a:cs typeface="Whitney-Medium" charset="0"/>
              </a:defRPr>
            </a:lvl1pPr>
          </a:lstStyle>
          <a:p>
            <a:r>
              <a:rPr lang="en-US" dirty="0"/>
              <a:t>edit Master title style for three lines</a:t>
            </a:r>
            <a:br>
              <a:rPr lang="en-US" dirty="0"/>
            </a:br>
            <a:r>
              <a:rPr lang="en-US" dirty="0"/>
              <a:t>that extend to here</a:t>
            </a:r>
          </a:p>
        </p:txBody>
      </p:sp>
      <p:sp>
        <p:nvSpPr>
          <p:cNvPr id="5" name="Text Placeholder 12"/>
          <p:cNvSpPr>
            <a:spLocks noGrp="1"/>
          </p:cNvSpPr>
          <p:nvPr>
            <p:ph type="body" sz="quarter" idx="10" hasCustomPrompt="1"/>
          </p:nvPr>
        </p:nvSpPr>
        <p:spPr>
          <a:xfrm>
            <a:off x="3810000" y="4572000"/>
            <a:ext cx="4572000" cy="381000"/>
          </a:xfrm>
          <a:prstGeom prst="rect">
            <a:avLst/>
          </a:prstGeom>
        </p:spPr>
        <p:txBody>
          <a:bodyPr lIns="0" tIns="0" rIns="0" bIns="0"/>
          <a:lstStyle>
            <a:lvl1pPr marL="0" indent="0" algn="ctr">
              <a:buFontTx/>
              <a:buNone/>
              <a:defRPr sz="2200" baseline="0">
                <a:solidFill>
                  <a:schemeClr val="bg1"/>
                </a:solidFill>
                <a:latin typeface="Whitney Medium" charset="0"/>
              </a:defRPr>
            </a:lvl1pPr>
          </a:lstStyle>
          <a:p>
            <a:pPr lvl="0"/>
            <a:r>
              <a:rPr lang="en-US" dirty="0"/>
              <a:t>Click to edit department name</a:t>
            </a:r>
          </a:p>
        </p:txBody>
      </p:sp>
      <p:sp>
        <p:nvSpPr>
          <p:cNvPr id="6" name="Text Placeholder 12"/>
          <p:cNvSpPr>
            <a:spLocks noGrp="1"/>
          </p:cNvSpPr>
          <p:nvPr>
            <p:ph type="body" sz="quarter" idx="11" hasCustomPrompt="1"/>
          </p:nvPr>
        </p:nvSpPr>
        <p:spPr>
          <a:xfrm>
            <a:off x="4495800" y="5257800"/>
            <a:ext cx="3200400" cy="304800"/>
          </a:xfrm>
          <a:prstGeom prst="rect">
            <a:avLst/>
          </a:prstGeom>
        </p:spPr>
        <p:txBody>
          <a:bodyPr lIns="0" tIns="0" rIns="0" bIns="0"/>
          <a:lstStyle>
            <a:lvl1pPr marL="0" indent="0" algn="ctr">
              <a:buFontTx/>
              <a:buNone/>
              <a:defRPr sz="1400" cap="all" spc="200" baseline="0">
                <a:solidFill>
                  <a:schemeClr val="bg1"/>
                </a:solidFill>
                <a:latin typeface="Whitney Medium" charset="0"/>
              </a:defRPr>
            </a:lvl1pPr>
          </a:lstStyle>
          <a:p>
            <a:pPr lvl="0"/>
            <a:r>
              <a:rPr lang="en-US" dirty="0"/>
              <a:t>Click to edit Date</a:t>
            </a:r>
          </a:p>
        </p:txBody>
      </p:sp>
    </p:spTree>
    <p:extLst>
      <p:ext uri="{BB962C8B-B14F-4D97-AF65-F5344CB8AC3E}">
        <p14:creationId xmlns:p14="http://schemas.microsoft.com/office/powerpoint/2010/main" val="1368661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6" name="Straight Connector 5"/>
          <p:cNvCxnSpPr/>
          <p:nvPr userDrawn="1"/>
        </p:nvCxnSpPr>
        <p:spPr>
          <a:xfrm>
            <a:off x="2438400" y="4191000"/>
            <a:ext cx="7315200" cy="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hasCustomPrompt="1"/>
          </p:nvPr>
        </p:nvSpPr>
        <p:spPr>
          <a:xfrm>
            <a:off x="2438400" y="2057400"/>
            <a:ext cx="7315200" cy="1828801"/>
          </a:xfrm>
          <a:prstGeom prst="rect">
            <a:avLst/>
          </a:prstGeom>
        </p:spPr>
        <p:txBody>
          <a:bodyPr/>
          <a:lstStyle>
            <a:lvl1pPr algn="ctr">
              <a:defRPr b="0" i="0" cap="all" baseline="0">
                <a:latin typeface="Whitney-Medium" charset="0"/>
                <a:ea typeface="Whitney-Medium" charset="0"/>
                <a:cs typeface="Whitney-Medium" charset="0"/>
              </a:defRPr>
            </a:lvl1pPr>
          </a:lstStyle>
          <a:p>
            <a:r>
              <a:rPr lang="en-US" dirty="0"/>
              <a:t>edit Master title style for three lines</a:t>
            </a:r>
            <a:br>
              <a:rPr lang="en-US" dirty="0"/>
            </a:br>
            <a:r>
              <a:rPr lang="en-US" dirty="0"/>
              <a:t>that extend to here</a:t>
            </a:r>
          </a:p>
        </p:txBody>
      </p:sp>
      <p:sp>
        <p:nvSpPr>
          <p:cNvPr id="8" name="Text Placeholder 12"/>
          <p:cNvSpPr>
            <a:spLocks noGrp="1"/>
          </p:cNvSpPr>
          <p:nvPr>
            <p:ph type="body" sz="quarter" idx="10" hasCustomPrompt="1"/>
          </p:nvPr>
        </p:nvSpPr>
        <p:spPr>
          <a:xfrm>
            <a:off x="3810000" y="4572000"/>
            <a:ext cx="4572000" cy="381000"/>
          </a:xfrm>
          <a:prstGeom prst="rect">
            <a:avLst/>
          </a:prstGeom>
        </p:spPr>
        <p:txBody>
          <a:bodyPr lIns="0" tIns="0" rIns="0" bIns="0"/>
          <a:lstStyle>
            <a:lvl1pPr marL="0" indent="0" algn="ctr">
              <a:buFontTx/>
              <a:buNone/>
              <a:defRPr sz="2200" baseline="0">
                <a:solidFill>
                  <a:schemeClr val="bg1"/>
                </a:solidFill>
                <a:latin typeface="Whitney Medium" charset="0"/>
              </a:defRPr>
            </a:lvl1pPr>
          </a:lstStyle>
          <a:p>
            <a:pPr lvl="0"/>
            <a:r>
              <a:rPr lang="en-US" dirty="0"/>
              <a:t>Click to edit department name</a:t>
            </a:r>
          </a:p>
        </p:txBody>
      </p:sp>
      <p:sp>
        <p:nvSpPr>
          <p:cNvPr id="9" name="Text Placeholder 12"/>
          <p:cNvSpPr>
            <a:spLocks noGrp="1"/>
          </p:cNvSpPr>
          <p:nvPr>
            <p:ph type="body" sz="quarter" idx="11" hasCustomPrompt="1"/>
          </p:nvPr>
        </p:nvSpPr>
        <p:spPr>
          <a:xfrm>
            <a:off x="4495800" y="5257800"/>
            <a:ext cx="3200400" cy="304800"/>
          </a:xfrm>
          <a:prstGeom prst="rect">
            <a:avLst/>
          </a:prstGeom>
        </p:spPr>
        <p:txBody>
          <a:bodyPr lIns="0" tIns="0" rIns="0" bIns="0"/>
          <a:lstStyle>
            <a:lvl1pPr marL="0" indent="0" algn="ctr">
              <a:buFontTx/>
              <a:buNone/>
              <a:defRPr sz="1400" cap="all" spc="200" baseline="0">
                <a:solidFill>
                  <a:schemeClr val="bg1"/>
                </a:solidFill>
                <a:latin typeface="Whitney Medium" charset="0"/>
              </a:defRPr>
            </a:lvl1pPr>
          </a:lstStyle>
          <a:p>
            <a:pPr lvl="0"/>
            <a:r>
              <a:rPr lang="en-US" dirty="0"/>
              <a:t>Click to edit Date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6" name="Straight Connector 5"/>
          <p:cNvCxnSpPr/>
          <p:nvPr userDrawn="1"/>
        </p:nvCxnSpPr>
        <p:spPr>
          <a:xfrm>
            <a:off x="2438400" y="4191000"/>
            <a:ext cx="7315200" cy="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hasCustomPrompt="1"/>
          </p:nvPr>
        </p:nvSpPr>
        <p:spPr>
          <a:xfrm>
            <a:off x="2438400" y="2057400"/>
            <a:ext cx="7315200" cy="1828801"/>
          </a:xfrm>
          <a:prstGeom prst="rect">
            <a:avLst/>
          </a:prstGeom>
        </p:spPr>
        <p:txBody>
          <a:bodyPr/>
          <a:lstStyle>
            <a:lvl1pPr algn="ctr">
              <a:defRPr b="0" i="0" cap="all" baseline="0">
                <a:latin typeface="Whitney-Medium" charset="0"/>
                <a:ea typeface="Whitney-Medium" charset="0"/>
                <a:cs typeface="Whitney-Medium" charset="0"/>
              </a:defRPr>
            </a:lvl1pPr>
          </a:lstStyle>
          <a:p>
            <a:r>
              <a:rPr lang="en-US" dirty="0"/>
              <a:t>edit Master title style for three lines</a:t>
            </a:r>
            <a:br>
              <a:rPr lang="en-US" dirty="0"/>
            </a:br>
            <a:r>
              <a:rPr lang="en-US" dirty="0"/>
              <a:t>that extend to here</a:t>
            </a:r>
          </a:p>
        </p:txBody>
      </p:sp>
      <p:sp>
        <p:nvSpPr>
          <p:cNvPr id="8" name="Text Placeholder 12"/>
          <p:cNvSpPr>
            <a:spLocks noGrp="1"/>
          </p:cNvSpPr>
          <p:nvPr>
            <p:ph type="body" sz="quarter" idx="10" hasCustomPrompt="1"/>
          </p:nvPr>
        </p:nvSpPr>
        <p:spPr>
          <a:xfrm>
            <a:off x="3810000" y="4572000"/>
            <a:ext cx="4572000" cy="381000"/>
          </a:xfrm>
          <a:prstGeom prst="rect">
            <a:avLst/>
          </a:prstGeom>
        </p:spPr>
        <p:txBody>
          <a:bodyPr lIns="0" tIns="0" rIns="0" bIns="0"/>
          <a:lstStyle>
            <a:lvl1pPr marL="0" indent="0" algn="ctr">
              <a:buFontTx/>
              <a:buNone/>
              <a:defRPr sz="2200" baseline="0">
                <a:solidFill>
                  <a:schemeClr val="bg1"/>
                </a:solidFill>
                <a:latin typeface="Whitney Medium" charset="0"/>
              </a:defRPr>
            </a:lvl1pPr>
          </a:lstStyle>
          <a:p>
            <a:pPr lvl="0"/>
            <a:r>
              <a:rPr lang="en-US" dirty="0"/>
              <a:t>Click to edit department name</a:t>
            </a:r>
          </a:p>
        </p:txBody>
      </p:sp>
      <p:sp>
        <p:nvSpPr>
          <p:cNvPr id="9" name="Text Placeholder 12"/>
          <p:cNvSpPr>
            <a:spLocks noGrp="1"/>
          </p:cNvSpPr>
          <p:nvPr>
            <p:ph type="body" sz="quarter" idx="11" hasCustomPrompt="1"/>
          </p:nvPr>
        </p:nvSpPr>
        <p:spPr>
          <a:xfrm>
            <a:off x="4495800" y="5257800"/>
            <a:ext cx="3200400" cy="304800"/>
          </a:xfrm>
          <a:prstGeom prst="rect">
            <a:avLst/>
          </a:prstGeom>
        </p:spPr>
        <p:txBody>
          <a:bodyPr lIns="0" tIns="0" rIns="0" bIns="0"/>
          <a:lstStyle>
            <a:lvl1pPr marL="0" indent="0" algn="ctr">
              <a:buFontTx/>
              <a:buNone/>
              <a:defRPr sz="1400" cap="all" spc="200" baseline="0">
                <a:solidFill>
                  <a:schemeClr val="bg1"/>
                </a:solidFill>
                <a:latin typeface="Whitney Medium" charset="0"/>
              </a:defRPr>
            </a:lvl1pPr>
          </a:lstStyle>
          <a:p>
            <a:pPr lvl="0"/>
            <a:r>
              <a:rPr lang="en-US" dirty="0"/>
              <a:t>Click to edit Date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userDrawn="1"/>
        </p:nvCxnSpPr>
        <p:spPr>
          <a:xfrm>
            <a:off x="2438400" y="4191000"/>
            <a:ext cx="7315200" cy="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hasCustomPrompt="1"/>
          </p:nvPr>
        </p:nvSpPr>
        <p:spPr>
          <a:xfrm>
            <a:off x="2438400" y="2057400"/>
            <a:ext cx="7315200" cy="1828801"/>
          </a:xfrm>
          <a:prstGeom prst="rect">
            <a:avLst/>
          </a:prstGeom>
        </p:spPr>
        <p:txBody>
          <a:bodyPr/>
          <a:lstStyle>
            <a:lvl1pPr algn="ctr">
              <a:defRPr b="0" i="0" cap="all" baseline="0">
                <a:latin typeface="Whitney-Medium" charset="0"/>
                <a:ea typeface="Whitney-Medium" charset="0"/>
                <a:cs typeface="Whitney-Medium" charset="0"/>
              </a:defRPr>
            </a:lvl1pPr>
          </a:lstStyle>
          <a:p>
            <a:r>
              <a:rPr lang="en-US" dirty="0"/>
              <a:t>edit Master title style for three lines</a:t>
            </a:r>
            <a:br>
              <a:rPr lang="en-US" dirty="0"/>
            </a:br>
            <a:r>
              <a:rPr lang="en-US" dirty="0"/>
              <a:t>that extend to here</a:t>
            </a:r>
          </a:p>
        </p:txBody>
      </p:sp>
      <p:sp>
        <p:nvSpPr>
          <p:cNvPr id="9" name="Text Placeholder 12"/>
          <p:cNvSpPr>
            <a:spLocks noGrp="1"/>
          </p:cNvSpPr>
          <p:nvPr>
            <p:ph type="body" sz="quarter" idx="10" hasCustomPrompt="1"/>
          </p:nvPr>
        </p:nvSpPr>
        <p:spPr>
          <a:xfrm>
            <a:off x="3810000" y="4572000"/>
            <a:ext cx="4572000" cy="381000"/>
          </a:xfrm>
          <a:prstGeom prst="rect">
            <a:avLst/>
          </a:prstGeom>
        </p:spPr>
        <p:txBody>
          <a:bodyPr lIns="0" tIns="0" rIns="0" bIns="0"/>
          <a:lstStyle>
            <a:lvl1pPr marL="0" indent="0" algn="ctr">
              <a:buFontTx/>
              <a:buNone/>
              <a:defRPr sz="2200" baseline="0">
                <a:solidFill>
                  <a:schemeClr val="bg1"/>
                </a:solidFill>
                <a:latin typeface="Whitney Medium" charset="0"/>
              </a:defRPr>
            </a:lvl1pPr>
          </a:lstStyle>
          <a:p>
            <a:pPr lvl="0"/>
            <a:r>
              <a:rPr lang="en-US" dirty="0"/>
              <a:t>Click to edit department name</a:t>
            </a:r>
          </a:p>
        </p:txBody>
      </p:sp>
      <p:sp>
        <p:nvSpPr>
          <p:cNvPr id="10" name="Text Placeholder 12"/>
          <p:cNvSpPr>
            <a:spLocks noGrp="1"/>
          </p:cNvSpPr>
          <p:nvPr>
            <p:ph type="body" sz="quarter" idx="11" hasCustomPrompt="1"/>
          </p:nvPr>
        </p:nvSpPr>
        <p:spPr>
          <a:xfrm>
            <a:off x="4495800" y="5257800"/>
            <a:ext cx="3200400" cy="304800"/>
          </a:xfrm>
          <a:prstGeom prst="rect">
            <a:avLst/>
          </a:prstGeom>
        </p:spPr>
        <p:txBody>
          <a:bodyPr lIns="0" tIns="0" rIns="0" bIns="0"/>
          <a:lstStyle>
            <a:lvl1pPr marL="0" indent="0" algn="ctr">
              <a:buFontTx/>
              <a:buNone/>
              <a:defRPr sz="1400" cap="all" spc="200" baseline="0">
                <a:solidFill>
                  <a:schemeClr val="bg1"/>
                </a:solidFill>
                <a:latin typeface="Whitney Medium" charset="0"/>
              </a:defRPr>
            </a:lvl1pPr>
          </a:lstStyle>
          <a:p>
            <a:pPr lvl="0"/>
            <a:r>
              <a:rPr lang="en-US" dirty="0"/>
              <a:t>Click to edit Date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5" name="Text Placeholder 3"/>
          <p:cNvSpPr>
            <a:spLocks noGrp="1"/>
          </p:cNvSpPr>
          <p:nvPr>
            <p:ph type="body" sz="quarter" idx="10" hasCustomPrompt="1"/>
          </p:nvPr>
        </p:nvSpPr>
        <p:spPr>
          <a:xfrm>
            <a:off x="1981200" y="2895600"/>
            <a:ext cx="8229600" cy="3505200"/>
          </a:xfrm>
          <a:prstGeom prst="rect">
            <a:avLst/>
          </a:prstGeom>
        </p:spPr>
        <p:txBody>
          <a:bodyPr lIns="0" tIns="0" rIns="0" bIns="0"/>
          <a:lstStyle>
            <a:lvl1pPr marL="0" indent="0">
              <a:buFontTx/>
              <a:buNone/>
              <a:defRPr sz="4400" b="0" i="0">
                <a:solidFill>
                  <a:schemeClr val="bg1"/>
                </a:solidFill>
                <a:latin typeface="Whitney Book" charset="0"/>
                <a:ea typeface="Whitney Book" charset="0"/>
                <a:cs typeface="Whitney Book" charset="0"/>
              </a:defRPr>
            </a:lvl1pPr>
            <a:lvl2pPr marL="457200" indent="0">
              <a:buFontTx/>
              <a:buNone/>
              <a:defRPr sz="4400" b="0" i="0">
                <a:solidFill>
                  <a:schemeClr val="bg1"/>
                </a:solidFill>
                <a:latin typeface="Whitney Book" charset="0"/>
                <a:ea typeface="Whitney Book" charset="0"/>
                <a:cs typeface="Whitney Book" charset="0"/>
              </a:defRPr>
            </a:lvl2pPr>
            <a:lvl3pPr marL="914400" indent="0">
              <a:buFontTx/>
              <a:buNone/>
              <a:defRPr sz="4400" b="0" i="0">
                <a:solidFill>
                  <a:schemeClr val="bg1"/>
                </a:solidFill>
                <a:latin typeface="Whitney Book" charset="0"/>
                <a:ea typeface="Whitney Book" charset="0"/>
                <a:cs typeface="Whitney Book" charset="0"/>
              </a:defRPr>
            </a:lvl3pPr>
            <a:lvl4pPr marL="1371600" indent="0">
              <a:buFontTx/>
              <a:buNone/>
              <a:defRPr sz="4400" b="0" i="0">
                <a:solidFill>
                  <a:schemeClr val="bg1"/>
                </a:solidFill>
                <a:latin typeface="Whitney Book" charset="0"/>
                <a:ea typeface="Whitney Book" charset="0"/>
                <a:cs typeface="Whitney Book" charset="0"/>
              </a:defRPr>
            </a:lvl4pPr>
            <a:lvl5pPr marL="1828800" indent="0">
              <a:buFontTx/>
              <a:buNone/>
              <a:defRPr sz="4400" b="0" i="0">
                <a:solidFill>
                  <a:schemeClr val="bg1"/>
                </a:solidFill>
                <a:latin typeface="Whitney Book" charset="0"/>
                <a:ea typeface="Whitney Book" charset="0"/>
                <a:cs typeface="Whitney Book" charset="0"/>
              </a:defRPr>
            </a:lvl5pPr>
          </a:lstStyle>
          <a:p>
            <a:pPr lvl="0"/>
            <a:r>
              <a:rPr lang="en-US" dirty="0"/>
              <a:t>Click to edit divider text styles</a:t>
            </a:r>
          </a:p>
        </p:txBody>
      </p:sp>
      <p:cxnSp>
        <p:nvCxnSpPr>
          <p:cNvPr id="6" name="Straight Connector 5"/>
          <p:cNvCxnSpPr/>
          <p:nvPr userDrawn="1"/>
        </p:nvCxnSpPr>
        <p:spPr>
          <a:xfrm>
            <a:off x="1981200" y="2578496"/>
            <a:ext cx="822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7820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26624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_1 line">
    <p:spTree>
      <p:nvGrpSpPr>
        <p:cNvPr id="1" name=""/>
        <p:cNvGrpSpPr/>
        <p:nvPr/>
      </p:nvGrpSpPr>
      <p:grpSpPr>
        <a:xfrm>
          <a:off x="0" y="0"/>
          <a:ext cx="0" cy="0"/>
          <a:chOff x="0" y="0"/>
          <a:chExt cx="0" cy="0"/>
        </a:xfrm>
      </p:grpSpPr>
      <p:sp>
        <p:nvSpPr>
          <p:cNvPr id="8" name="Text Placeholder 2"/>
          <p:cNvSpPr>
            <a:spLocks noGrp="1"/>
          </p:cNvSpPr>
          <p:nvPr>
            <p:ph type="body" sz="quarter" idx="11" hasCustomPrompt="1"/>
          </p:nvPr>
        </p:nvSpPr>
        <p:spPr>
          <a:xfrm>
            <a:off x="838200" y="1066800"/>
            <a:ext cx="10515600" cy="533400"/>
          </a:xfrm>
          <a:prstGeom prst="rect">
            <a:avLst/>
          </a:prstGeom>
        </p:spPr>
        <p:txBody>
          <a:bodyPr lIns="0" tIns="0" rIns="0" bIns="0"/>
          <a:lstStyle>
            <a:lvl1pPr marL="0" indent="0">
              <a:buFontTx/>
              <a:buNone/>
              <a:defRPr sz="4400">
                <a:solidFill>
                  <a:srgbClr val="003777"/>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edit title with a single line of text</a:t>
            </a:r>
          </a:p>
        </p:txBody>
      </p:sp>
      <p:sp>
        <p:nvSpPr>
          <p:cNvPr id="10" name="Text Placeholder 4"/>
          <p:cNvSpPr>
            <a:spLocks noGrp="1"/>
          </p:cNvSpPr>
          <p:nvPr>
            <p:ph type="body" sz="quarter" idx="12" hasCustomPrompt="1"/>
          </p:nvPr>
        </p:nvSpPr>
        <p:spPr>
          <a:xfrm>
            <a:off x="838200" y="1770184"/>
            <a:ext cx="10515600" cy="4829908"/>
          </a:xfrm>
          <a:prstGeom prst="rect">
            <a:avLst/>
          </a:prstGeom>
        </p:spPr>
        <p:txBody>
          <a:bodyPr lIns="0" tIns="0" rIns="0" bIns="0"/>
          <a:lstStyle>
            <a:lvl1pPr marL="0" indent="0">
              <a:lnSpc>
                <a:spcPct val="100000"/>
              </a:lnSpc>
              <a:buNone/>
              <a:defRPr sz="3000">
                <a:latin typeface="Arial" charset="0"/>
                <a:ea typeface="Arial" charset="0"/>
                <a:cs typeface="Arial" charset="0"/>
              </a:defRPr>
            </a:lvl1pPr>
          </a:lstStyle>
          <a:p>
            <a:pPr lvl="0"/>
            <a:r>
              <a:rPr lang="en-US" dirty="0"/>
              <a:t>Click to edit master text styles </a:t>
            </a:r>
          </a:p>
        </p:txBody>
      </p:sp>
      <p:sp>
        <p:nvSpPr>
          <p:cNvPr id="16" name="Text Placeholder 8"/>
          <p:cNvSpPr>
            <a:spLocks noGrp="1"/>
          </p:cNvSpPr>
          <p:nvPr>
            <p:ph type="body" sz="quarter" idx="13" hasCustomPrompt="1"/>
          </p:nvPr>
        </p:nvSpPr>
        <p:spPr>
          <a:xfrm>
            <a:off x="228600" y="6600092"/>
            <a:ext cx="11811000" cy="257908"/>
          </a:xfrm>
          <a:prstGeom prst="rect">
            <a:avLst/>
          </a:prstGeom>
        </p:spPr>
        <p:txBody>
          <a:bodyPr lIns="0" tIns="0" rIns="0" bIns="0"/>
          <a:lstStyle>
            <a:lvl1pPr marL="0" indent="0">
              <a:buFontTx/>
              <a:buNone/>
              <a:defRPr sz="1100" b="0" i="0" cap="all" spc="100" baseline="0">
                <a:solidFill>
                  <a:srgbClr val="003777"/>
                </a:solidFill>
                <a:latin typeface="Whitney-Medium" charset="0"/>
                <a:ea typeface="Whitney-Medium" charset="0"/>
                <a:cs typeface="Whitney-Medium" charset="0"/>
              </a:defRPr>
            </a:lvl1pPr>
          </a:lstStyle>
          <a:p>
            <a:pPr lvl="0"/>
            <a:r>
              <a:rPr lang="en-US" dirty="0"/>
              <a:t>Center for teaching and learning	                                                      </a:t>
            </a:r>
            <a:r>
              <a:rPr lang="en-US" dirty="0" err="1"/>
              <a:t>CTL@brandeis.edu</a:t>
            </a:r>
            <a:r>
              <a:rPr lang="en-US" dirty="0"/>
              <a:t>	              	        	                               (781) 736-TEACH</a:t>
            </a:r>
          </a:p>
        </p:txBody>
      </p:sp>
      <p:cxnSp>
        <p:nvCxnSpPr>
          <p:cNvPr id="6" name="Straight Connector 5">
            <a:extLst>
              <a:ext uri="{FF2B5EF4-FFF2-40B4-BE49-F238E27FC236}">
                <a16:creationId xmlns:a16="http://schemas.microsoft.com/office/drawing/2014/main" id="{FC6F626B-2106-5B45-BC90-E51483141B60}"/>
              </a:ext>
            </a:extLst>
          </p:cNvPr>
          <p:cNvCxnSpPr>
            <a:cxnSpLocks/>
          </p:cNvCxnSpPr>
          <p:nvPr userDrawn="1"/>
        </p:nvCxnSpPr>
        <p:spPr>
          <a:xfrm>
            <a:off x="762000" y="1676400"/>
            <a:ext cx="10668000" cy="0"/>
          </a:xfrm>
          <a:prstGeom prst="line">
            <a:avLst/>
          </a:prstGeom>
          <a:ln w="25400">
            <a:solidFill>
              <a:srgbClr val="022E6D"/>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3548-C8B6-8F4A-9F09-B7F7ADFE145B}"/>
              </a:ext>
            </a:extLst>
          </p:cNvPr>
          <p:cNvSpPr>
            <a:spLocks noGrp="1"/>
          </p:cNvSpPr>
          <p:nvPr>
            <p:ph type="title"/>
          </p:nvPr>
        </p:nvSpPr>
        <p:spPr>
          <a:xfrm>
            <a:off x="762000" y="971550"/>
            <a:ext cx="10744200" cy="685800"/>
          </a:xfrm>
          <a:prstGeom prst="rect">
            <a:avLst/>
          </a:prstGeom>
        </p:spPr>
        <p:txBody>
          <a:bodyPr/>
          <a:lstStyle>
            <a:lvl1pPr>
              <a:defRPr b="1">
                <a:solidFill>
                  <a:srgbClr val="003366"/>
                </a:solidFill>
              </a:defRPr>
            </a:lvl1pPr>
          </a:lstStyle>
          <a:p>
            <a:r>
              <a:rPr lang="en-US" dirty="0"/>
              <a:t>Click to edit Master title style</a:t>
            </a:r>
          </a:p>
        </p:txBody>
      </p:sp>
      <p:cxnSp>
        <p:nvCxnSpPr>
          <p:cNvPr id="3" name="Straight Connector 2">
            <a:extLst>
              <a:ext uri="{FF2B5EF4-FFF2-40B4-BE49-F238E27FC236}">
                <a16:creationId xmlns:a16="http://schemas.microsoft.com/office/drawing/2014/main" id="{7963235F-CED9-D242-AE56-D9D7CA0209EC}"/>
              </a:ext>
            </a:extLst>
          </p:cNvPr>
          <p:cNvCxnSpPr>
            <a:cxnSpLocks/>
          </p:cNvCxnSpPr>
          <p:nvPr userDrawn="1"/>
        </p:nvCxnSpPr>
        <p:spPr>
          <a:xfrm>
            <a:off x="762000" y="1676400"/>
            <a:ext cx="10668000" cy="0"/>
          </a:xfrm>
          <a:prstGeom prst="line">
            <a:avLst/>
          </a:prstGeom>
          <a:ln w="25400">
            <a:solidFill>
              <a:srgbClr val="022E6D"/>
            </a:solidFill>
          </a:ln>
          <a:effectLst/>
        </p:spPr>
        <p:style>
          <a:lnRef idx="2">
            <a:schemeClr val="accent1"/>
          </a:lnRef>
          <a:fillRef idx="0">
            <a:schemeClr val="accent1"/>
          </a:fillRef>
          <a:effectRef idx="1">
            <a:schemeClr val="accent1"/>
          </a:effectRef>
          <a:fontRef idx="minor">
            <a:schemeClr val="tx1"/>
          </a:fontRef>
        </p:style>
      </p:cxnSp>
      <p:sp>
        <p:nvSpPr>
          <p:cNvPr id="7" name="Text Placeholder 4">
            <a:extLst>
              <a:ext uri="{FF2B5EF4-FFF2-40B4-BE49-F238E27FC236}">
                <a16:creationId xmlns:a16="http://schemas.microsoft.com/office/drawing/2014/main" id="{2BB9A73C-2AB7-2947-9DD4-67BC5CA1D645}"/>
              </a:ext>
            </a:extLst>
          </p:cNvPr>
          <p:cNvSpPr>
            <a:spLocks noGrp="1"/>
          </p:cNvSpPr>
          <p:nvPr>
            <p:ph type="body" sz="quarter" idx="12" hasCustomPrompt="1"/>
          </p:nvPr>
        </p:nvSpPr>
        <p:spPr>
          <a:xfrm>
            <a:off x="914400" y="1905000"/>
            <a:ext cx="10515600" cy="4695092"/>
          </a:xfrm>
          <a:prstGeom prst="rect">
            <a:avLst/>
          </a:prstGeom>
        </p:spPr>
        <p:txBody>
          <a:bodyPr lIns="0" tIns="0" rIns="0" bIns="0"/>
          <a:lstStyle>
            <a:lvl1pPr marL="0" indent="0">
              <a:lnSpc>
                <a:spcPct val="100000"/>
              </a:lnSpc>
              <a:buFont typeface="Arial" panose="020B0604020202020204" pitchFamily="34" charset="0"/>
              <a:buNone/>
              <a:defRPr sz="3000">
                <a:latin typeface="Arial" charset="0"/>
                <a:ea typeface="Arial" charset="0"/>
                <a:cs typeface="Arial" charset="0"/>
              </a:defRPr>
            </a:lvl1pPr>
          </a:lstStyle>
          <a:p>
            <a:pPr lvl="0"/>
            <a:r>
              <a:rPr lang="en-US" dirty="0"/>
              <a:t>Click to edit master text styles</a:t>
            </a:r>
          </a:p>
          <a:p>
            <a:pPr lvl="0"/>
            <a:r>
              <a:rPr lang="en-US" dirty="0"/>
              <a:t>	 </a:t>
            </a:r>
          </a:p>
          <a:p>
            <a:pPr lvl="0"/>
            <a:endParaRPr lang="en-US" dirty="0"/>
          </a:p>
        </p:txBody>
      </p:sp>
      <p:sp>
        <p:nvSpPr>
          <p:cNvPr id="8" name="Text Placeholder 8">
            <a:extLst>
              <a:ext uri="{FF2B5EF4-FFF2-40B4-BE49-F238E27FC236}">
                <a16:creationId xmlns:a16="http://schemas.microsoft.com/office/drawing/2014/main" id="{AEC224BD-82E0-6D4C-89B4-A9549771365A}"/>
              </a:ext>
            </a:extLst>
          </p:cNvPr>
          <p:cNvSpPr>
            <a:spLocks noGrp="1"/>
          </p:cNvSpPr>
          <p:nvPr>
            <p:ph type="body" sz="quarter" idx="13" hasCustomPrompt="1"/>
          </p:nvPr>
        </p:nvSpPr>
        <p:spPr>
          <a:xfrm>
            <a:off x="228600" y="6600092"/>
            <a:ext cx="11811000" cy="257908"/>
          </a:xfrm>
          <a:prstGeom prst="rect">
            <a:avLst/>
          </a:prstGeom>
        </p:spPr>
        <p:txBody>
          <a:bodyPr lIns="0" tIns="0" rIns="0" bIns="0"/>
          <a:lstStyle>
            <a:lvl1pPr marL="0" indent="0">
              <a:buFontTx/>
              <a:buNone/>
              <a:defRPr sz="1100" b="0" i="0" cap="all" spc="100" baseline="0">
                <a:solidFill>
                  <a:srgbClr val="003777"/>
                </a:solidFill>
                <a:latin typeface="Whitney-Medium" charset="0"/>
                <a:ea typeface="Whitney-Medium" charset="0"/>
                <a:cs typeface="Whitney-Medium" charset="0"/>
              </a:defRPr>
            </a:lvl1pPr>
          </a:lstStyle>
          <a:p>
            <a:pPr lvl="0"/>
            <a:r>
              <a:rPr lang="en-US" dirty="0"/>
              <a:t>Center for teaching and learning	                                                      </a:t>
            </a:r>
            <a:r>
              <a:rPr lang="en-US" dirty="0" err="1"/>
              <a:t>CTL@brandeis.edu</a:t>
            </a:r>
            <a:r>
              <a:rPr lang="en-US" dirty="0"/>
              <a:t>	              	        	                               (781) 736-TEACH</a:t>
            </a:r>
          </a:p>
        </p:txBody>
      </p:sp>
    </p:spTree>
    <p:extLst>
      <p:ext uri="{BB962C8B-B14F-4D97-AF65-F5344CB8AC3E}">
        <p14:creationId xmlns:p14="http://schemas.microsoft.com/office/powerpoint/2010/main" val="1887159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3548-C8B6-8F4A-9F09-B7F7ADFE145B}"/>
              </a:ext>
            </a:extLst>
          </p:cNvPr>
          <p:cNvSpPr>
            <a:spLocks noGrp="1"/>
          </p:cNvSpPr>
          <p:nvPr>
            <p:ph type="title" hasCustomPrompt="1"/>
          </p:nvPr>
        </p:nvSpPr>
        <p:spPr>
          <a:xfrm>
            <a:off x="762000" y="914400"/>
            <a:ext cx="10744200" cy="1219200"/>
          </a:xfrm>
          <a:prstGeom prst="rect">
            <a:avLst/>
          </a:prstGeom>
        </p:spPr>
        <p:txBody>
          <a:bodyPr/>
          <a:lstStyle>
            <a:lvl1pPr algn="ctr">
              <a:defRPr b="1">
                <a:solidFill>
                  <a:srgbClr val="003366"/>
                </a:solidFill>
              </a:defRPr>
            </a:lvl1pPr>
          </a:lstStyle>
          <a:p>
            <a:r>
              <a:rPr lang="en-US" dirty="0"/>
              <a:t>Click to edit Master title style when the title is on 2 lines and centered</a:t>
            </a:r>
            <a:br>
              <a:rPr lang="en-US" dirty="0"/>
            </a:br>
            <a:endParaRPr lang="en-US" dirty="0"/>
          </a:p>
        </p:txBody>
      </p:sp>
      <p:cxnSp>
        <p:nvCxnSpPr>
          <p:cNvPr id="3" name="Straight Connector 2">
            <a:extLst>
              <a:ext uri="{FF2B5EF4-FFF2-40B4-BE49-F238E27FC236}">
                <a16:creationId xmlns:a16="http://schemas.microsoft.com/office/drawing/2014/main" id="{7963235F-CED9-D242-AE56-D9D7CA0209EC}"/>
              </a:ext>
            </a:extLst>
          </p:cNvPr>
          <p:cNvCxnSpPr>
            <a:cxnSpLocks/>
          </p:cNvCxnSpPr>
          <p:nvPr userDrawn="1"/>
        </p:nvCxnSpPr>
        <p:spPr>
          <a:xfrm>
            <a:off x="762000" y="2133600"/>
            <a:ext cx="10668000" cy="0"/>
          </a:xfrm>
          <a:prstGeom prst="line">
            <a:avLst/>
          </a:prstGeom>
          <a:ln w="25400">
            <a:solidFill>
              <a:srgbClr val="022E6D"/>
            </a:solidFill>
          </a:ln>
          <a:effectLst/>
        </p:spPr>
        <p:style>
          <a:lnRef idx="2">
            <a:schemeClr val="accent1"/>
          </a:lnRef>
          <a:fillRef idx="0">
            <a:schemeClr val="accent1"/>
          </a:fillRef>
          <a:effectRef idx="1">
            <a:schemeClr val="accent1"/>
          </a:effectRef>
          <a:fontRef idx="minor">
            <a:schemeClr val="tx1"/>
          </a:fontRef>
        </p:style>
      </p:cxnSp>
      <p:sp>
        <p:nvSpPr>
          <p:cNvPr id="7" name="Text Placeholder 4">
            <a:extLst>
              <a:ext uri="{FF2B5EF4-FFF2-40B4-BE49-F238E27FC236}">
                <a16:creationId xmlns:a16="http://schemas.microsoft.com/office/drawing/2014/main" id="{2BB9A73C-2AB7-2947-9DD4-67BC5CA1D645}"/>
              </a:ext>
            </a:extLst>
          </p:cNvPr>
          <p:cNvSpPr>
            <a:spLocks noGrp="1"/>
          </p:cNvSpPr>
          <p:nvPr>
            <p:ph type="body" sz="quarter" idx="12" hasCustomPrompt="1"/>
          </p:nvPr>
        </p:nvSpPr>
        <p:spPr>
          <a:xfrm>
            <a:off x="874059" y="2286000"/>
            <a:ext cx="10515600" cy="4191000"/>
          </a:xfrm>
          <a:prstGeom prst="rect">
            <a:avLst/>
          </a:prstGeom>
        </p:spPr>
        <p:txBody>
          <a:bodyPr lIns="0" tIns="0" rIns="0" bIns="0"/>
          <a:lstStyle>
            <a:lvl1pPr marL="0" indent="0" algn="l">
              <a:lnSpc>
                <a:spcPct val="100000"/>
              </a:lnSpc>
              <a:buFont typeface="Arial" panose="020B0604020202020204" pitchFamily="34" charset="0"/>
              <a:buNone/>
              <a:defRPr sz="3000">
                <a:latin typeface="Arial" charset="0"/>
                <a:ea typeface="Arial" charset="0"/>
                <a:cs typeface="Arial" charset="0"/>
              </a:defRPr>
            </a:lvl1pPr>
          </a:lstStyle>
          <a:p>
            <a:pPr lvl="0"/>
            <a:r>
              <a:rPr lang="en-US" dirty="0"/>
              <a:t>Click to edit master text styles</a:t>
            </a:r>
          </a:p>
          <a:p>
            <a:pPr lvl="0"/>
            <a:r>
              <a:rPr lang="en-US" dirty="0"/>
              <a:t>	 </a:t>
            </a:r>
          </a:p>
          <a:p>
            <a:pPr lvl="0"/>
            <a:endParaRPr lang="en-US" dirty="0"/>
          </a:p>
        </p:txBody>
      </p:sp>
      <p:sp>
        <p:nvSpPr>
          <p:cNvPr id="8" name="Text Placeholder 8">
            <a:extLst>
              <a:ext uri="{FF2B5EF4-FFF2-40B4-BE49-F238E27FC236}">
                <a16:creationId xmlns:a16="http://schemas.microsoft.com/office/drawing/2014/main" id="{AEC224BD-82E0-6D4C-89B4-A9549771365A}"/>
              </a:ext>
            </a:extLst>
          </p:cNvPr>
          <p:cNvSpPr>
            <a:spLocks noGrp="1"/>
          </p:cNvSpPr>
          <p:nvPr>
            <p:ph type="body" sz="quarter" idx="13" hasCustomPrompt="1"/>
          </p:nvPr>
        </p:nvSpPr>
        <p:spPr>
          <a:xfrm>
            <a:off x="228600" y="6600092"/>
            <a:ext cx="11811000" cy="257908"/>
          </a:xfrm>
          <a:prstGeom prst="rect">
            <a:avLst/>
          </a:prstGeom>
        </p:spPr>
        <p:txBody>
          <a:bodyPr lIns="0" tIns="0" rIns="0" bIns="0"/>
          <a:lstStyle>
            <a:lvl1pPr marL="0" indent="0">
              <a:buFontTx/>
              <a:buNone/>
              <a:defRPr sz="1100" b="0" i="0" cap="all" spc="100" baseline="0">
                <a:solidFill>
                  <a:srgbClr val="003777"/>
                </a:solidFill>
                <a:latin typeface="Whitney-Medium" charset="0"/>
                <a:ea typeface="Whitney-Medium" charset="0"/>
                <a:cs typeface="Whitney-Medium" charset="0"/>
              </a:defRPr>
            </a:lvl1pPr>
          </a:lstStyle>
          <a:p>
            <a:pPr lvl="0"/>
            <a:r>
              <a:rPr lang="en-US" dirty="0"/>
              <a:t>Center for teaching and learning	                                                      </a:t>
            </a:r>
            <a:r>
              <a:rPr lang="en-US" dirty="0" err="1"/>
              <a:t>CTL@brandeis.edu</a:t>
            </a:r>
            <a:r>
              <a:rPr lang="en-US" dirty="0"/>
              <a:t>	              	        	                               (781) 736-TEACH</a:t>
            </a:r>
          </a:p>
        </p:txBody>
      </p:sp>
    </p:spTree>
    <p:extLst>
      <p:ext uri="{BB962C8B-B14F-4D97-AF65-F5344CB8AC3E}">
        <p14:creationId xmlns:p14="http://schemas.microsoft.com/office/powerpoint/2010/main" val="7319516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3548-C8B6-8F4A-9F09-B7F7ADFE145B}"/>
              </a:ext>
            </a:extLst>
          </p:cNvPr>
          <p:cNvSpPr>
            <a:spLocks noGrp="1"/>
          </p:cNvSpPr>
          <p:nvPr>
            <p:ph type="title"/>
          </p:nvPr>
        </p:nvSpPr>
        <p:spPr>
          <a:xfrm>
            <a:off x="762000" y="971550"/>
            <a:ext cx="10744200" cy="685800"/>
          </a:xfrm>
          <a:prstGeom prst="rect">
            <a:avLst/>
          </a:prstGeom>
        </p:spPr>
        <p:txBody>
          <a:bodyPr/>
          <a:lstStyle>
            <a:lvl1pPr>
              <a:defRPr b="1">
                <a:solidFill>
                  <a:srgbClr val="003366"/>
                </a:solidFill>
              </a:defRPr>
            </a:lvl1pPr>
          </a:lstStyle>
          <a:p>
            <a:r>
              <a:rPr lang="en-US" dirty="0"/>
              <a:t>Click to edit Master title style</a:t>
            </a:r>
          </a:p>
        </p:txBody>
      </p:sp>
      <p:cxnSp>
        <p:nvCxnSpPr>
          <p:cNvPr id="3" name="Straight Connector 2">
            <a:extLst>
              <a:ext uri="{FF2B5EF4-FFF2-40B4-BE49-F238E27FC236}">
                <a16:creationId xmlns:a16="http://schemas.microsoft.com/office/drawing/2014/main" id="{7963235F-CED9-D242-AE56-D9D7CA0209EC}"/>
              </a:ext>
            </a:extLst>
          </p:cNvPr>
          <p:cNvCxnSpPr>
            <a:cxnSpLocks/>
          </p:cNvCxnSpPr>
          <p:nvPr userDrawn="1"/>
        </p:nvCxnSpPr>
        <p:spPr>
          <a:xfrm>
            <a:off x="762000" y="1676400"/>
            <a:ext cx="10668000" cy="0"/>
          </a:xfrm>
          <a:prstGeom prst="line">
            <a:avLst/>
          </a:prstGeom>
          <a:ln w="25400">
            <a:solidFill>
              <a:srgbClr val="022E6D"/>
            </a:solidFill>
          </a:ln>
          <a:effectLst/>
        </p:spPr>
        <p:style>
          <a:lnRef idx="2">
            <a:schemeClr val="accent1"/>
          </a:lnRef>
          <a:fillRef idx="0">
            <a:schemeClr val="accent1"/>
          </a:fillRef>
          <a:effectRef idx="1">
            <a:schemeClr val="accent1"/>
          </a:effectRef>
          <a:fontRef idx="minor">
            <a:schemeClr val="tx1"/>
          </a:fontRef>
        </p:style>
      </p:cxnSp>
      <p:sp>
        <p:nvSpPr>
          <p:cNvPr id="7" name="Text Placeholder 4">
            <a:extLst>
              <a:ext uri="{FF2B5EF4-FFF2-40B4-BE49-F238E27FC236}">
                <a16:creationId xmlns:a16="http://schemas.microsoft.com/office/drawing/2014/main" id="{2BB9A73C-2AB7-2947-9DD4-67BC5CA1D645}"/>
              </a:ext>
            </a:extLst>
          </p:cNvPr>
          <p:cNvSpPr>
            <a:spLocks noGrp="1"/>
          </p:cNvSpPr>
          <p:nvPr>
            <p:ph type="body" sz="quarter" idx="12" hasCustomPrompt="1"/>
          </p:nvPr>
        </p:nvSpPr>
        <p:spPr>
          <a:xfrm>
            <a:off x="914400" y="1905000"/>
            <a:ext cx="10515600" cy="4695092"/>
          </a:xfrm>
          <a:prstGeom prst="rect">
            <a:avLst/>
          </a:prstGeom>
        </p:spPr>
        <p:txBody>
          <a:bodyPr lIns="0" tIns="0" rIns="0" bIns="0"/>
          <a:lstStyle>
            <a:lvl1pPr marL="0" indent="0">
              <a:lnSpc>
                <a:spcPct val="100000"/>
              </a:lnSpc>
              <a:buFont typeface="Arial" panose="020B0604020202020204" pitchFamily="34" charset="0"/>
              <a:buNone/>
              <a:defRPr sz="3000">
                <a:latin typeface="Arial" charset="0"/>
                <a:ea typeface="Arial" charset="0"/>
                <a:cs typeface="Arial" charset="0"/>
              </a:defRPr>
            </a:lvl1pPr>
          </a:lstStyle>
          <a:p>
            <a:pPr lvl="0"/>
            <a:r>
              <a:rPr lang="en-US" dirty="0"/>
              <a:t>Click to edit master text styles</a:t>
            </a:r>
          </a:p>
          <a:p>
            <a:pPr lvl="0"/>
            <a:r>
              <a:rPr lang="en-US" dirty="0"/>
              <a:t>	 </a:t>
            </a:r>
          </a:p>
          <a:p>
            <a:pPr lvl="0"/>
            <a:endParaRPr lang="en-US" dirty="0"/>
          </a:p>
        </p:txBody>
      </p:sp>
      <p:pic>
        <p:nvPicPr>
          <p:cNvPr id="6" name="Picture 5">
            <a:extLst>
              <a:ext uri="{FF2B5EF4-FFF2-40B4-BE49-F238E27FC236}">
                <a16:creationId xmlns:a16="http://schemas.microsoft.com/office/drawing/2014/main" id="{2440162C-992D-8840-A6EE-4F8789FBEF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63200" y="6305053"/>
            <a:ext cx="1620522" cy="506413"/>
          </a:xfrm>
          <a:prstGeom prst="rect">
            <a:avLst/>
          </a:prstGeom>
        </p:spPr>
      </p:pic>
      <p:pic>
        <p:nvPicPr>
          <p:cNvPr id="9" name="Picture 8">
            <a:extLst>
              <a:ext uri="{FF2B5EF4-FFF2-40B4-BE49-F238E27FC236}">
                <a16:creationId xmlns:a16="http://schemas.microsoft.com/office/drawing/2014/main" id="{80AD442E-0503-2940-9EC7-22E988CDCE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400" y="6437528"/>
            <a:ext cx="959032" cy="354425"/>
          </a:xfrm>
          <a:prstGeom prst="rect">
            <a:avLst/>
          </a:prstGeom>
        </p:spPr>
      </p:pic>
      <p:sp>
        <p:nvSpPr>
          <p:cNvPr id="4" name="TextBox 3">
            <a:extLst>
              <a:ext uri="{FF2B5EF4-FFF2-40B4-BE49-F238E27FC236}">
                <a16:creationId xmlns:a16="http://schemas.microsoft.com/office/drawing/2014/main" id="{450D56B5-A7CC-224A-93B4-AD10AAD0E77A}"/>
              </a:ext>
            </a:extLst>
          </p:cNvPr>
          <p:cNvSpPr txBox="1"/>
          <p:nvPr userDrawn="1"/>
        </p:nvSpPr>
        <p:spPr>
          <a:xfrm>
            <a:off x="1066800" y="6487366"/>
            <a:ext cx="2593018" cy="338554"/>
          </a:xfrm>
          <a:prstGeom prst="rect">
            <a:avLst/>
          </a:prstGeom>
          <a:noFill/>
        </p:spPr>
        <p:txBody>
          <a:bodyPr wrap="none" rtlCol="0">
            <a:spAutoFit/>
          </a:bodyPr>
          <a:lstStyle/>
          <a:p>
            <a:r>
              <a:rPr lang="en-US" sz="1600" dirty="0" err="1"/>
              <a:t>Winkelmes</a:t>
            </a:r>
            <a:r>
              <a:rPr lang="en-US" sz="1600" dirty="0"/>
              <a:t>, M.A., 2009-2019</a:t>
            </a:r>
          </a:p>
        </p:txBody>
      </p:sp>
    </p:spTree>
    <p:extLst>
      <p:ext uri="{BB962C8B-B14F-4D97-AF65-F5344CB8AC3E}">
        <p14:creationId xmlns:p14="http://schemas.microsoft.com/office/powerpoint/2010/main" val="420016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_1 line">
    <p:spTree>
      <p:nvGrpSpPr>
        <p:cNvPr id="1" name=""/>
        <p:cNvGrpSpPr/>
        <p:nvPr/>
      </p:nvGrpSpPr>
      <p:grpSpPr>
        <a:xfrm>
          <a:off x="0" y="0"/>
          <a:ext cx="0" cy="0"/>
          <a:chOff x="0" y="0"/>
          <a:chExt cx="0" cy="0"/>
        </a:xfrm>
      </p:grpSpPr>
      <p:cxnSp>
        <p:nvCxnSpPr>
          <p:cNvPr id="15" name="Straight Connector 14"/>
          <p:cNvCxnSpPr/>
          <p:nvPr userDrawn="1"/>
        </p:nvCxnSpPr>
        <p:spPr>
          <a:xfrm>
            <a:off x="1524000" y="2057400"/>
            <a:ext cx="9144000" cy="0"/>
          </a:xfrm>
          <a:prstGeom prst="line">
            <a:avLst/>
          </a:prstGeom>
          <a:ln w="25400">
            <a:solidFill>
              <a:srgbClr val="022E6D"/>
            </a:solidFill>
          </a:ln>
          <a:effectLst/>
        </p:spPr>
        <p:style>
          <a:lnRef idx="2">
            <a:schemeClr val="accent1"/>
          </a:lnRef>
          <a:fillRef idx="0">
            <a:schemeClr val="accent1"/>
          </a:fillRef>
          <a:effectRef idx="1">
            <a:schemeClr val="accent1"/>
          </a:effectRef>
          <a:fontRef idx="minor">
            <a:schemeClr val="tx1"/>
          </a:fontRef>
        </p:style>
      </p:cxnSp>
      <p:sp>
        <p:nvSpPr>
          <p:cNvPr id="8" name="Text Placeholder 2"/>
          <p:cNvSpPr>
            <a:spLocks noGrp="1"/>
          </p:cNvSpPr>
          <p:nvPr>
            <p:ph type="body" sz="quarter" idx="11" hasCustomPrompt="1"/>
          </p:nvPr>
        </p:nvSpPr>
        <p:spPr>
          <a:xfrm>
            <a:off x="1524000" y="1371600"/>
            <a:ext cx="9144000" cy="533400"/>
          </a:xfrm>
          <a:prstGeom prst="rect">
            <a:avLst/>
          </a:prstGeom>
        </p:spPr>
        <p:txBody>
          <a:bodyPr lIns="0" tIns="0" rIns="0" bIns="0"/>
          <a:lstStyle>
            <a:lvl1pPr marL="0" indent="0">
              <a:buFontTx/>
              <a:buNone/>
              <a:defRPr sz="3800">
                <a:solidFill>
                  <a:srgbClr val="003777"/>
                </a:solidFill>
                <a:latin typeface="Whitney Book" charset="0"/>
                <a:ea typeface="Whitney Book" charset="0"/>
                <a:cs typeface="Whitney Book" charset="0"/>
              </a:defRPr>
            </a:lvl1pPr>
          </a:lstStyle>
          <a:p>
            <a:pPr lvl="0"/>
            <a:r>
              <a:rPr lang="en-US" dirty="0"/>
              <a:t>Click to edit title with a single line of text</a:t>
            </a:r>
          </a:p>
        </p:txBody>
      </p:sp>
      <p:sp>
        <p:nvSpPr>
          <p:cNvPr id="10" name="Text Placeholder 4"/>
          <p:cNvSpPr>
            <a:spLocks noGrp="1"/>
          </p:cNvSpPr>
          <p:nvPr>
            <p:ph type="body" sz="quarter" idx="12" hasCustomPrompt="1"/>
          </p:nvPr>
        </p:nvSpPr>
        <p:spPr>
          <a:xfrm>
            <a:off x="1524000" y="2362200"/>
            <a:ext cx="9144000" cy="3810000"/>
          </a:xfrm>
          <a:prstGeom prst="rect">
            <a:avLst/>
          </a:prstGeom>
        </p:spPr>
        <p:txBody>
          <a:bodyPr lIns="0" tIns="0" rIns="0" bIns="0"/>
          <a:lstStyle>
            <a:lvl1pPr>
              <a:defRPr sz="1800">
                <a:latin typeface="Arial" charset="0"/>
                <a:ea typeface="Arial" charset="0"/>
                <a:cs typeface="Arial" charset="0"/>
              </a:defRPr>
            </a:lvl1pPr>
          </a:lstStyle>
          <a:p>
            <a:pPr lvl="0"/>
            <a:r>
              <a:rPr lang="en-US" dirty="0"/>
              <a:t>Click to edit master text styles</a:t>
            </a:r>
          </a:p>
        </p:txBody>
      </p:sp>
      <p:sp>
        <p:nvSpPr>
          <p:cNvPr id="16" name="Text Placeholder 8"/>
          <p:cNvSpPr>
            <a:spLocks noGrp="1"/>
          </p:cNvSpPr>
          <p:nvPr>
            <p:ph type="body" sz="quarter" idx="13" hasCustomPrompt="1"/>
          </p:nvPr>
        </p:nvSpPr>
        <p:spPr>
          <a:xfrm>
            <a:off x="228600" y="6553200"/>
            <a:ext cx="5029200" cy="228600"/>
          </a:xfrm>
          <a:prstGeom prst="rect">
            <a:avLst/>
          </a:prstGeom>
        </p:spPr>
        <p:txBody>
          <a:bodyPr lIns="0" tIns="0" rIns="0" bIns="0"/>
          <a:lstStyle>
            <a:lvl1pPr marL="0" indent="0">
              <a:buFontTx/>
              <a:buNone/>
              <a:defRPr sz="800" b="0" i="0" cap="all" spc="100" baseline="0">
                <a:solidFill>
                  <a:srgbClr val="003777"/>
                </a:solidFill>
                <a:latin typeface="Whitney-Medium" charset="0"/>
                <a:ea typeface="Whitney-Medium" charset="0"/>
                <a:cs typeface="Whitney-Medium" charset="0"/>
              </a:defRPr>
            </a:lvl1pPr>
          </a:lstStyle>
          <a:p>
            <a:pPr lvl="0"/>
            <a:r>
              <a:rPr lang="en-US" dirty="0"/>
              <a:t>CLICK TO EDIT date </a:t>
            </a:r>
            <a:r>
              <a:rPr lang="en-US"/>
              <a:t>and other information</a:t>
            </a:r>
            <a:endParaRPr lang="en-US" dirty="0"/>
          </a:p>
        </p:txBody>
      </p:sp>
    </p:spTree>
    <p:extLst>
      <p:ext uri="{BB962C8B-B14F-4D97-AF65-F5344CB8AC3E}">
        <p14:creationId xmlns:p14="http://schemas.microsoft.com/office/powerpoint/2010/main" val="15450529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_2 lines">
    <p:spTree>
      <p:nvGrpSpPr>
        <p:cNvPr id="1" name=""/>
        <p:cNvGrpSpPr/>
        <p:nvPr/>
      </p:nvGrpSpPr>
      <p:grpSpPr>
        <a:xfrm>
          <a:off x="0" y="0"/>
          <a:ext cx="0" cy="0"/>
          <a:chOff x="0" y="0"/>
          <a:chExt cx="0" cy="0"/>
        </a:xfrm>
      </p:grpSpPr>
      <p:sp>
        <p:nvSpPr>
          <p:cNvPr id="5" name="Text Placeholder 8"/>
          <p:cNvSpPr>
            <a:spLocks noGrp="1"/>
          </p:cNvSpPr>
          <p:nvPr>
            <p:ph type="body" sz="quarter" idx="13" hasCustomPrompt="1"/>
          </p:nvPr>
        </p:nvSpPr>
        <p:spPr>
          <a:xfrm>
            <a:off x="228600" y="6553200"/>
            <a:ext cx="5029200" cy="228600"/>
          </a:xfrm>
          <a:prstGeom prst="rect">
            <a:avLst/>
          </a:prstGeom>
        </p:spPr>
        <p:txBody>
          <a:bodyPr lIns="0" tIns="0" rIns="0" bIns="0"/>
          <a:lstStyle>
            <a:lvl1pPr marL="0" indent="0">
              <a:buFontTx/>
              <a:buNone/>
              <a:defRPr sz="800" b="0" i="0" cap="all" spc="100" baseline="0">
                <a:solidFill>
                  <a:srgbClr val="003777"/>
                </a:solidFill>
                <a:latin typeface="Whitney-Medium" charset="0"/>
                <a:ea typeface="Whitney-Medium" charset="0"/>
                <a:cs typeface="Whitney-Medium" charset="0"/>
              </a:defRPr>
            </a:lvl1pPr>
          </a:lstStyle>
          <a:p>
            <a:pPr lvl="0"/>
            <a:r>
              <a:rPr lang="en-US" dirty="0"/>
              <a:t>CLICK TO EDIT date </a:t>
            </a:r>
            <a:r>
              <a:rPr lang="en-US"/>
              <a:t>and other information</a:t>
            </a:r>
            <a:endParaRPr lang="en-US" dirty="0"/>
          </a:p>
        </p:txBody>
      </p:sp>
      <p:cxnSp>
        <p:nvCxnSpPr>
          <p:cNvPr id="6" name="Straight Connector 5"/>
          <p:cNvCxnSpPr/>
          <p:nvPr userDrawn="1"/>
        </p:nvCxnSpPr>
        <p:spPr>
          <a:xfrm>
            <a:off x="1524000" y="2590800"/>
            <a:ext cx="9144000" cy="0"/>
          </a:xfrm>
          <a:prstGeom prst="line">
            <a:avLst/>
          </a:prstGeom>
          <a:ln w="25400">
            <a:solidFill>
              <a:srgbClr val="022E6D"/>
            </a:solidFill>
          </a:ln>
          <a:effectLst/>
        </p:spPr>
        <p:style>
          <a:lnRef idx="2">
            <a:schemeClr val="accent1"/>
          </a:lnRef>
          <a:fillRef idx="0">
            <a:schemeClr val="accent1"/>
          </a:fillRef>
          <a:effectRef idx="1">
            <a:schemeClr val="accent1"/>
          </a:effectRef>
          <a:fontRef idx="minor">
            <a:schemeClr val="tx1"/>
          </a:fontRef>
        </p:style>
      </p:cxnSp>
      <p:sp>
        <p:nvSpPr>
          <p:cNvPr id="7" name="Text Placeholder 2"/>
          <p:cNvSpPr>
            <a:spLocks noGrp="1"/>
          </p:cNvSpPr>
          <p:nvPr>
            <p:ph type="body" sz="quarter" idx="11" hasCustomPrompt="1"/>
          </p:nvPr>
        </p:nvSpPr>
        <p:spPr>
          <a:xfrm>
            <a:off x="1524000" y="1371600"/>
            <a:ext cx="9144000" cy="1143000"/>
          </a:xfrm>
          <a:prstGeom prst="rect">
            <a:avLst/>
          </a:prstGeom>
        </p:spPr>
        <p:txBody>
          <a:bodyPr lIns="0" tIns="0" rIns="0" bIns="0"/>
          <a:lstStyle>
            <a:lvl1pPr marL="0" indent="0">
              <a:buFontTx/>
              <a:buNone/>
              <a:defRPr sz="3800" baseline="0">
                <a:solidFill>
                  <a:srgbClr val="003777"/>
                </a:solidFill>
                <a:latin typeface="Whitney Book" charset="0"/>
                <a:ea typeface="Whitney Book" charset="0"/>
                <a:cs typeface="Whitney Book" charset="0"/>
              </a:defRPr>
            </a:lvl1pPr>
          </a:lstStyle>
          <a:p>
            <a:pPr lvl="0"/>
            <a:r>
              <a:rPr lang="en-US" dirty="0"/>
              <a:t>Click to edit title when there are two lines of text that wrap to the second line</a:t>
            </a:r>
          </a:p>
        </p:txBody>
      </p:sp>
      <p:sp>
        <p:nvSpPr>
          <p:cNvPr id="11" name="Text Placeholder 4"/>
          <p:cNvSpPr>
            <a:spLocks noGrp="1"/>
          </p:cNvSpPr>
          <p:nvPr>
            <p:ph type="body" sz="quarter" idx="12" hasCustomPrompt="1"/>
          </p:nvPr>
        </p:nvSpPr>
        <p:spPr>
          <a:xfrm>
            <a:off x="1524000" y="2819400"/>
            <a:ext cx="9144000" cy="3581400"/>
          </a:xfrm>
          <a:prstGeom prst="rect">
            <a:avLst/>
          </a:prstGeom>
        </p:spPr>
        <p:txBody>
          <a:bodyPr lIns="0" tIns="0" rIns="0" bIns="0"/>
          <a:lstStyle>
            <a:lvl1pPr>
              <a:defRPr sz="1800">
                <a:latin typeface="Arial" charset="0"/>
                <a:ea typeface="Arial" charset="0"/>
                <a:cs typeface="Arial" charset="0"/>
              </a:defRPr>
            </a:lvl1pPr>
          </a:lstStyle>
          <a:p>
            <a:pPr lvl="0"/>
            <a:r>
              <a:rPr lang="en-US" dirty="0"/>
              <a:t>Click to edit master text styles</a:t>
            </a:r>
          </a:p>
        </p:txBody>
      </p:sp>
    </p:spTree>
    <p:extLst>
      <p:ext uri="{BB962C8B-B14F-4D97-AF65-F5344CB8AC3E}">
        <p14:creationId xmlns:p14="http://schemas.microsoft.com/office/powerpoint/2010/main" val="3332089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_2 lines">
    <p:spTree>
      <p:nvGrpSpPr>
        <p:cNvPr id="1" name=""/>
        <p:cNvGrpSpPr/>
        <p:nvPr/>
      </p:nvGrpSpPr>
      <p:grpSpPr>
        <a:xfrm>
          <a:off x="0" y="0"/>
          <a:ext cx="0" cy="0"/>
          <a:chOff x="0" y="0"/>
          <a:chExt cx="0" cy="0"/>
        </a:xfrm>
      </p:grpSpPr>
      <p:sp>
        <p:nvSpPr>
          <p:cNvPr id="5" name="Text Placeholder 8"/>
          <p:cNvSpPr>
            <a:spLocks noGrp="1"/>
          </p:cNvSpPr>
          <p:nvPr>
            <p:ph type="body" sz="quarter" idx="13" hasCustomPrompt="1"/>
          </p:nvPr>
        </p:nvSpPr>
        <p:spPr>
          <a:xfrm>
            <a:off x="228600" y="6553200"/>
            <a:ext cx="5029200" cy="228600"/>
          </a:xfrm>
          <a:prstGeom prst="rect">
            <a:avLst/>
          </a:prstGeom>
        </p:spPr>
        <p:txBody>
          <a:bodyPr lIns="0" tIns="0" rIns="0" bIns="0"/>
          <a:lstStyle>
            <a:lvl1pPr marL="0" indent="0">
              <a:buFontTx/>
              <a:buNone/>
              <a:defRPr sz="800" b="0" i="0" cap="all" spc="100" baseline="0">
                <a:solidFill>
                  <a:srgbClr val="003777"/>
                </a:solidFill>
                <a:latin typeface="Whitney-Medium" charset="0"/>
                <a:ea typeface="Whitney-Medium" charset="0"/>
                <a:cs typeface="Whitney-Medium" charset="0"/>
              </a:defRPr>
            </a:lvl1pPr>
          </a:lstStyle>
          <a:p>
            <a:pPr lvl="0"/>
            <a:r>
              <a:rPr lang="en-US" dirty="0"/>
              <a:t>CLICK TO EDIT date </a:t>
            </a:r>
            <a:r>
              <a:rPr lang="en-US"/>
              <a:t>and other information</a:t>
            </a:r>
            <a:endParaRPr lang="en-US" dirty="0"/>
          </a:p>
        </p:txBody>
      </p:sp>
      <p:sp>
        <p:nvSpPr>
          <p:cNvPr id="7" name="Text Placeholder 2"/>
          <p:cNvSpPr>
            <a:spLocks noGrp="1"/>
          </p:cNvSpPr>
          <p:nvPr>
            <p:ph type="body" sz="quarter" idx="11" hasCustomPrompt="1"/>
          </p:nvPr>
        </p:nvSpPr>
        <p:spPr>
          <a:xfrm>
            <a:off x="1524000" y="1371600"/>
            <a:ext cx="9144000" cy="1143000"/>
          </a:xfrm>
          <a:prstGeom prst="rect">
            <a:avLst/>
          </a:prstGeom>
        </p:spPr>
        <p:txBody>
          <a:bodyPr lIns="0" tIns="0" rIns="0" bIns="0"/>
          <a:lstStyle>
            <a:lvl1pPr marL="0" indent="0">
              <a:buFontTx/>
              <a:buNone/>
              <a:defRPr sz="3800" baseline="0">
                <a:solidFill>
                  <a:srgbClr val="003777"/>
                </a:solidFill>
                <a:latin typeface="Whitney Book" charset="0"/>
                <a:ea typeface="Whitney Book" charset="0"/>
                <a:cs typeface="Whitney Book" charset="0"/>
              </a:defRPr>
            </a:lvl1pPr>
          </a:lstStyle>
          <a:p>
            <a:pPr lvl="0"/>
            <a:r>
              <a:rPr lang="en-US" dirty="0"/>
              <a:t>Click to edit title when there are two lines of text that wrap to the second line</a:t>
            </a:r>
          </a:p>
        </p:txBody>
      </p:sp>
      <p:sp>
        <p:nvSpPr>
          <p:cNvPr id="11" name="Text Placeholder 4"/>
          <p:cNvSpPr>
            <a:spLocks noGrp="1"/>
          </p:cNvSpPr>
          <p:nvPr>
            <p:ph type="body" sz="quarter" idx="12" hasCustomPrompt="1"/>
          </p:nvPr>
        </p:nvSpPr>
        <p:spPr>
          <a:xfrm>
            <a:off x="1524000" y="2667000"/>
            <a:ext cx="9144000" cy="3581400"/>
          </a:xfrm>
          <a:prstGeom prst="rect">
            <a:avLst/>
          </a:prstGeom>
        </p:spPr>
        <p:txBody>
          <a:bodyPr lIns="0" tIns="0" rIns="0" bIns="0"/>
          <a:lstStyle>
            <a:lvl1pPr>
              <a:defRPr sz="1800">
                <a:latin typeface="Arial" charset="0"/>
                <a:ea typeface="Arial" charset="0"/>
                <a:cs typeface="Arial" charset="0"/>
              </a:defRPr>
            </a:lvl1pPr>
          </a:lstStyle>
          <a:p>
            <a:pPr lvl="0"/>
            <a:r>
              <a:rPr lang="en-US" dirty="0"/>
              <a:t>Click to edit master text styles</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FFDBAC-15B4-46F2-B6FD-F50717123EC0}" type="slidenum">
              <a:rPr lang="en-US" smtClean="0"/>
              <a:t>‹#›</a:t>
            </a:fld>
            <a:endParaRPr lang="en-US"/>
          </a:p>
        </p:txBody>
      </p:sp>
    </p:spTree>
    <p:extLst>
      <p:ext uri="{BB962C8B-B14F-4D97-AF65-F5344CB8AC3E}">
        <p14:creationId xmlns:p14="http://schemas.microsoft.com/office/powerpoint/2010/main" val="23926439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ustom Layout">
    <p:bg>
      <p:bgPr>
        <a:solidFill>
          <a:srgbClr val="003777"/>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2438400" y="3581400"/>
            <a:ext cx="7315200" cy="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2438400" y="2667001"/>
            <a:ext cx="7315200" cy="685800"/>
          </a:xfrm>
          <a:prstGeom prst="rect">
            <a:avLst/>
          </a:prstGeom>
        </p:spPr>
        <p:txBody>
          <a:bodyPr/>
          <a:lstStyle>
            <a:lvl1pPr algn="ctr">
              <a:defRPr b="0" i="0" cap="all" baseline="0">
                <a:latin typeface="Whitney-Medium" charset="0"/>
                <a:ea typeface="Whitney-Medium" charset="0"/>
                <a:cs typeface="Whitney-Medium" charset="0"/>
              </a:defRPr>
            </a:lvl1pPr>
          </a:lstStyle>
          <a:p>
            <a:r>
              <a:rPr lang="en-US" dirty="0"/>
              <a:t>edit Master title style</a:t>
            </a:r>
          </a:p>
        </p:txBody>
      </p:sp>
      <p:sp>
        <p:nvSpPr>
          <p:cNvPr id="5" name="Text Placeholder 12"/>
          <p:cNvSpPr>
            <a:spLocks noGrp="1"/>
          </p:cNvSpPr>
          <p:nvPr>
            <p:ph type="body" sz="quarter" idx="10" hasCustomPrompt="1"/>
          </p:nvPr>
        </p:nvSpPr>
        <p:spPr>
          <a:xfrm>
            <a:off x="3810000" y="3962400"/>
            <a:ext cx="4572000" cy="381000"/>
          </a:xfrm>
          <a:prstGeom prst="rect">
            <a:avLst/>
          </a:prstGeom>
        </p:spPr>
        <p:txBody>
          <a:bodyPr lIns="0" tIns="0" rIns="0" bIns="0"/>
          <a:lstStyle>
            <a:lvl1pPr marL="0" indent="0" algn="ctr">
              <a:buFontTx/>
              <a:buNone/>
              <a:defRPr sz="2200" baseline="0">
                <a:solidFill>
                  <a:schemeClr val="bg1"/>
                </a:solidFill>
                <a:latin typeface="Whitney Medium" charset="0"/>
              </a:defRPr>
            </a:lvl1pPr>
          </a:lstStyle>
          <a:p>
            <a:pPr lvl="0"/>
            <a:r>
              <a:rPr lang="en-US" dirty="0"/>
              <a:t>Click to edit department name</a:t>
            </a:r>
          </a:p>
        </p:txBody>
      </p:sp>
      <p:sp>
        <p:nvSpPr>
          <p:cNvPr id="6" name="Text Placeholder 12"/>
          <p:cNvSpPr>
            <a:spLocks noGrp="1"/>
          </p:cNvSpPr>
          <p:nvPr>
            <p:ph type="body" sz="quarter" idx="11" hasCustomPrompt="1"/>
          </p:nvPr>
        </p:nvSpPr>
        <p:spPr>
          <a:xfrm>
            <a:off x="4495800" y="4648200"/>
            <a:ext cx="3200400" cy="304800"/>
          </a:xfrm>
          <a:prstGeom prst="rect">
            <a:avLst/>
          </a:prstGeom>
        </p:spPr>
        <p:txBody>
          <a:bodyPr lIns="0" tIns="0" rIns="0" bIns="0"/>
          <a:lstStyle>
            <a:lvl1pPr marL="0" indent="0" algn="ctr">
              <a:buFontTx/>
              <a:buNone/>
              <a:defRPr sz="1400" cap="all" spc="200" baseline="0">
                <a:solidFill>
                  <a:schemeClr val="bg1"/>
                </a:solidFill>
                <a:latin typeface="Whitney Medium" charset="0"/>
              </a:defRPr>
            </a:lvl1pPr>
          </a:lstStyle>
          <a:p>
            <a:pPr lvl="0"/>
            <a:r>
              <a:rPr lang="en-US" dirty="0"/>
              <a:t>Click to edit Date</a:t>
            </a:r>
          </a:p>
        </p:txBody>
      </p:sp>
    </p:spTree>
    <p:extLst>
      <p:ext uri="{BB962C8B-B14F-4D97-AF65-F5344CB8AC3E}">
        <p14:creationId xmlns:p14="http://schemas.microsoft.com/office/powerpoint/2010/main" val="1200831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4EC87-CC93-1648-8571-7B89FFD993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335EB8-0D20-194F-97FE-484BCB4359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F1D620-2243-7E4D-B204-1EB3386AB8C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AAF0EA4-5D0E-8D42-8113-EEA115F8EC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57AD7D-5F2C-F74D-96C0-4B0FCCF8DD4A}"/>
              </a:ext>
            </a:extLst>
          </p:cNvPr>
          <p:cNvSpPr>
            <a:spLocks noGrp="1"/>
          </p:cNvSpPr>
          <p:nvPr>
            <p:ph type="sldNum" sz="quarter" idx="12"/>
          </p:nvPr>
        </p:nvSpPr>
        <p:spPr/>
        <p:txBody>
          <a:bodyPr/>
          <a:lstStyle/>
          <a:p>
            <a:fld id="{ED50AC8B-29A9-6641-B605-30A56EF14D03}" type="slidenum">
              <a:rPr lang="en-US" smtClean="0"/>
              <a:t>‹#›</a:t>
            </a:fld>
            <a:endParaRPr lang="en-US"/>
          </a:p>
        </p:txBody>
      </p:sp>
    </p:spTree>
    <p:extLst>
      <p:ext uri="{BB962C8B-B14F-4D97-AF65-F5344CB8AC3E}">
        <p14:creationId xmlns:p14="http://schemas.microsoft.com/office/powerpoint/2010/main" val="2505803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62607-CC14-5249-ACE7-E55ED56058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CDC0B9-8A58-884F-A925-44A1A1D1CF3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C0AB04-AAFC-D143-9363-19B4BC5963A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47179F6-7558-6C4F-8311-EE3D4DA370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B86299-69F4-D643-8F0B-5C330723B893}"/>
              </a:ext>
            </a:extLst>
          </p:cNvPr>
          <p:cNvSpPr>
            <a:spLocks noGrp="1"/>
          </p:cNvSpPr>
          <p:nvPr>
            <p:ph type="sldNum" sz="quarter" idx="12"/>
          </p:nvPr>
        </p:nvSpPr>
        <p:spPr/>
        <p:txBody>
          <a:bodyPr/>
          <a:lstStyle/>
          <a:p>
            <a:fld id="{ED50AC8B-29A9-6641-B605-30A56EF14D03}" type="slidenum">
              <a:rPr lang="en-US" smtClean="0"/>
              <a:t>‹#›</a:t>
            </a:fld>
            <a:endParaRPr lang="en-US"/>
          </a:p>
        </p:txBody>
      </p:sp>
    </p:spTree>
    <p:extLst>
      <p:ext uri="{BB962C8B-B14F-4D97-AF65-F5344CB8AC3E}">
        <p14:creationId xmlns:p14="http://schemas.microsoft.com/office/powerpoint/2010/main" val="8156408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88C33-AB24-AC41-9533-B08AB6E89C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626127-60FC-4349-A38B-4C8260653B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0DF93A9-0AB1-4B4F-AA01-84DB73FBC6F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AF9B46B-662D-7343-8F87-691124805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4D968F-C14F-4B4C-9167-C1DBB6913178}"/>
              </a:ext>
            </a:extLst>
          </p:cNvPr>
          <p:cNvSpPr>
            <a:spLocks noGrp="1"/>
          </p:cNvSpPr>
          <p:nvPr>
            <p:ph type="sldNum" sz="quarter" idx="12"/>
          </p:nvPr>
        </p:nvSpPr>
        <p:spPr/>
        <p:txBody>
          <a:bodyPr/>
          <a:lstStyle/>
          <a:p>
            <a:fld id="{ED50AC8B-29A9-6641-B605-30A56EF14D03}" type="slidenum">
              <a:rPr lang="en-US" smtClean="0"/>
              <a:t>‹#›</a:t>
            </a:fld>
            <a:endParaRPr lang="en-US"/>
          </a:p>
        </p:txBody>
      </p:sp>
    </p:spTree>
    <p:extLst>
      <p:ext uri="{BB962C8B-B14F-4D97-AF65-F5344CB8AC3E}">
        <p14:creationId xmlns:p14="http://schemas.microsoft.com/office/powerpoint/2010/main" val="3221852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52FDA-9BF3-504C-A8DE-2334D39476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7DC1DB-0EF2-2240-8792-77A4E186429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FA3B7C-99FB-FE49-9341-3189FF9868A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9299EE-D3C4-1242-999F-A2AFE7231B4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6FDBD71-8402-CD4C-913A-F25D5E13CE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7D5F92-0650-E445-B624-1B9B6D39B990}"/>
              </a:ext>
            </a:extLst>
          </p:cNvPr>
          <p:cNvSpPr>
            <a:spLocks noGrp="1"/>
          </p:cNvSpPr>
          <p:nvPr>
            <p:ph type="sldNum" sz="quarter" idx="12"/>
          </p:nvPr>
        </p:nvSpPr>
        <p:spPr/>
        <p:txBody>
          <a:bodyPr/>
          <a:lstStyle/>
          <a:p>
            <a:fld id="{ED50AC8B-29A9-6641-B605-30A56EF14D03}" type="slidenum">
              <a:rPr lang="en-US" smtClean="0"/>
              <a:t>‹#›</a:t>
            </a:fld>
            <a:endParaRPr lang="en-US"/>
          </a:p>
        </p:txBody>
      </p:sp>
    </p:spTree>
    <p:extLst>
      <p:ext uri="{BB962C8B-B14F-4D97-AF65-F5344CB8AC3E}">
        <p14:creationId xmlns:p14="http://schemas.microsoft.com/office/powerpoint/2010/main" val="16338541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06CB0-E56B-B344-BF87-2D9245DC41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DED0DF-CCFF-C445-9A26-5EACA37BD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0A3759F-AD58-CB43-9C9D-EC2DB82D27C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36A415-154B-D64E-9627-156D93FC6E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DBEC08B-36E9-9C44-B0D0-B7458D336DD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F28996-C432-A94A-A2A0-9C2DA3EC8223}"/>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E8AFF69B-25EA-634E-A558-B55462A776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4C88A8-B93A-E441-9193-6E005A42C8F5}"/>
              </a:ext>
            </a:extLst>
          </p:cNvPr>
          <p:cNvSpPr>
            <a:spLocks noGrp="1"/>
          </p:cNvSpPr>
          <p:nvPr>
            <p:ph type="sldNum" sz="quarter" idx="12"/>
          </p:nvPr>
        </p:nvSpPr>
        <p:spPr/>
        <p:txBody>
          <a:bodyPr/>
          <a:lstStyle/>
          <a:p>
            <a:fld id="{ED50AC8B-29A9-6641-B605-30A56EF14D03}" type="slidenum">
              <a:rPr lang="en-US" smtClean="0"/>
              <a:t>‹#›</a:t>
            </a:fld>
            <a:endParaRPr lang="en-US"/>
          </a:p>
        </p:txBody>
      </p:sp>
    </p:spTree>
    <p:extLst>
      <p:ext uri="{BB962C8B-B14F-4D97-AF65-F5344CB8AC3E}">
        <p14:creationId xmlns:p14="http://schemas.microsoft.com/office/powerpoint/2010/main" val="25445686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6044D-02FE-8140-94A9-3C100A5F6C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F7DA44-FAF0-7C4A-B74E-61D3F125531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B829545-4C62-2F4E-87CD-9D89EC6276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375F04-65AD-4B4F-ADB3-EECB8E95BDD2}"/>
              </a:ext>
            </a:extLst>
          </p:cNvPr>
          <p:cNvSpPr>
            <a:spLocks noGrp="1"/>
          </p:cNvSpPr>
          <p:nvPr>
            <p:ph type="sldNum" sz="quarter" idx="12"/>
          </p:nvPr>
        </p:nvSpPr>
        <p:spPr/>
        <p:txBody>
          <a:bodyPr/>
          <a:lstStyle/>
          <a:p>
            <a:fld id="{ED50AC8B-29A9-6641-B605-30A56EF14D03}" type="slidenum">
              <a:rPr lang="en-US" smtClean="0"/>
              <a:t>‹#›</a:t>
            </a:fld>
            <a:endParaRPr lang="en-US"/>
          </a:p>
        </p:txBody>
      </p:sp>
    </p:spTree>
    <p:extLst>
      <p:ext uri="{BB962C8B-B14F-4D97-AF65-F5344CB8AC3E}">
        <p14:creationId xmlns:p14="http://schemas.microsoft.com/office/powerpoint/2010/main" val="36103714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22A8AE-2696-104F-A08F-184369A1CC63}"/>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1F4BB46E-9D6D-9F44-A8FF-8737DE3D50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D5A5E3-3DA4-9142-8633-9174A6BFE994}"/>
              </a:ext>
            </a:extLst>
          </p:cNvPr>
          <p:cNvSpPr>
            <a:spLocks noGrp="1"/>
          </p:cNvSpPr>
          <p:nvPr>
            <p:ph type="sldNum" sz="quarter" idx="12"/>
          </p:nvPr>
        </p:nvSpPr>
        <p:spPr/>
        <p:txBody>
          <a:bodyPr/>
          <a:lstStyle/>
          <a:p>
            <a:fld id="{ED50AC8B-29A9-6641-B605-30A56EF14D03}" type="slidenum">
              <a:rPr lang="en-US" smtClean="0"/>
              <a:t>‹#›</a:t>
            </a:fld>
            <a:endParaRPr lang="en-US"/>
          </a:p>
        </p:txBody>
      </p:sp>
    </p:spTree>
    <p:extLst>
      <p:ext uri="{BB962C8B-B14F-4D97-AF65-F5344CB8AC3E}">
        <p14:creationId xmlns:p14="http://schemas.microsoft.com/office/powerpoint/2010/main" val="24476563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12E44-7E6D-DA49-91A0-9C37A44639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E752C7-712B-7F43-BD6A-6610BC3A47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4C7C4E-DCFB-FF4C-BACA-966ACB4CAE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62E080-059B-AD43-89EF-90F484F4A02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66F4EE4-405B-AC46-94C3-9201D646A5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809380-A486-A64C-93D4-7F182F33AAF1}"/>
              </a:ext>
            </a:extLst>
          </p:cNvPr>
          <p:cNvSpPr>
            <a:spLocks noGrp="1"/>
          </p:cNvSpPr>
          <p:nvPr>
            <p:ph type="sldNum" sz="quarter" idx="12"/>
          </p:nvPr>
        </p:nvSpPr>
        <p:spPr/>
        <p:txBody>
          <a:bodyPr/>
          <a:lstStyle/>
          <a:p>
            <a:fld id="{ED50AC8B-29A9-6641-B605-30A56EF14D03}" type="slidenum">
              <a:rPr lang="en-US" smtClean="0"/>
              <a:t>‹#›</a:t>
            </a:fld>
            <a:endParaRPr lang="en-US"/>
          </a:p>
        </p:txBody>
      </p:sp>
    </p:spTree>
    <p:extLst>
      <p:ext uri="{BB962C8B-B14F-4D97-AF65-F5344CB8AC3E}">
        <p14:creationId xmlns:p14="http://schemas.microsoft.com/office/powerpoint/2010/main" val="6622578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E6E20-8DC8-1A4D-B5AC-11BA7D30B9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AF1D6E-752E-924B-82C4-87960429A9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EDB451-8EB6-644D-8C3D-48DB6E4A79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B6FD90C-6B83-504A-B32C-6145299EF78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BE2DCAA-8E73-8048-952F-5A29685B55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F869AF-1F51-1249-8BAE-49D2F7E2A862}"/>
              </a:ext>
            </a:extLst>
          </p:cNvPr>
          <p:cNvSpPr>
            <a:spLocks noGrp="1"/>
          </p:cNvSpPr>
          <p:nvPr>
            <p:ph type="sldNum" sz="quarter" idx="12"/>
          </p:nvPr>
        </p:nvSpPr>
        <p:spPr/>
        <p:txBody>
          <a:bodyPr/>
          <a:lstStyle/>
          <a:p>
            <a:fld id="{ED50AC8B-29A9-6641-B605-30A56EF14D03}" type="slidenum">
              <a:rPr lang="en-US" smtClean="0"/>
              <a:t>‹#›</a:t>
            </a:fld>
            <a:endParaRPr lang="en-US"/>
          </a:p>
        </p:txBody>
      </p:sp>
    </p:spTree>
    <p:extLst>
      <p:ext uri="{BB962C8B-B14F-4D97-AF65-F5344CB8AC3E}">
        <p14:creationId xmlns:p14="http://schemas.microsoft.com/office/powerpoint/2010/main" val="32160024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F27CB-0B22-F442-A9CF-EBB1BF81CD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2B1CEF-C4B6-EA4B-90D3-EE7BFA1E861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A08249-E157-6241-AD9D-A90F990E681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3D1324A-9C5C-DC49-87BA-CC0789F381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4F90FF-79B2-FD4D-A265-85F226929A11}"/>
              </a:ext>
            </a:extLst>
          </p:cNvPr>
          <p:cNvSpPr>
            <a:spLocks noGrp="1"/>
          </p:cNvSpPr>
          <p:nvPr>
            <p:ph type="sldNum" sz="quarter" idx="12"/>
          </p:nvPr>
        </p:nvSpPr>
        <p:spPr/>
        <p:txBody>
          <a:bodyPr/>
          <a:lstStyle/>
          <a:p>
            <a:fld id="{ED50AC8B-29A9-6641-B605-30A56EF14D03}" type="slidenum">
              <a:rPr lang="en-US" smtClean="0"/>
              <a:t>‹#›</a:t>
            </a:fld>
            <a:endParaRPr lang="en-US"/>
          </a:p>
        </p:txBody>
      </p:sp>
    </p:spTree>
    <p:extLst>
      <p:ext uri="{BB962C8B-B14F-4D97-AF65-F5344CB8AC3E}">
        <p14:creationId xmlns:p14="http://schemas.microsoft.com/office/powerpoint/2010/main" val="21384544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FB081D-C012-7D45-B1D5-A241F5E8B9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520A70-BFB0-644A-9C88-C646A914A12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79525F-BA0E-E447-82F7-100CB757633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F341D56-1D42-CE46-BA40-5C477186AD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2EC87-DAC5-4142-AF05-E3400C12A767}"/>
              </a:ext>
            </a:extLst>
          </p:cNvPr>
          <p:cNvSpPr>
            <a:spLocks noGrp="1"/>
          </p:cNvSpPr>
          <p:nvPr>
            <p:ph type="sldNum" sz="quarter" idx="12"/>
          </p:nvPr>
        </p:nvSpPr>
        <p:spPr/>
        <p:txBody>
          <a:bodyPr/>
          <a:lstStyle/>
          <a:p>
            <a:fld id="{ED50AC8B-29A9-6641-B605-30A56EF14D03}" type="slidenum">
              <a:rPr lang="en-US" smtClean="0"/>
              <a:t>‹#›</a:t>
            </a:fld>
            <a:endParaRPr lang="en-US"/>
          </a:p>
        </p:txBody>
      </p:sp>
    </p:spTree>
    <p:extLst>
      <p:ext uri="{BB962C8B-B14F-4D97-AF65-F5344CB8AC3E}">
        <p14:creationId xmlns:p14="http://schemas.microsoft.com/office/powerpoint/2010/main" val="103097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CF1D8-D59C-CB40-8ACD-C1B9C84929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CE4ABE-6C5F-174E-969F-94A6ED7F01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20B3CB-F0D9-9045-A5F4-1CAC86BF24E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9B40725-3DC8-0D46-B286-78B23E4452A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D6918B-FD43-A14E-AFC8-6A6EEEDF051C}"/>
              </a:ext>
            </a:extLst>
          </p:cNvPr>
          <p:cNvSpPr>
            <a:spLocks noGrp="1"/>
          </p:cNvSpPr>
          <p:nvPr>
            <p:ph type="sldNum" sz="quarter" idx="12"/>
          </p:nvPr>
        </p:nvSpPr>
        <p:spPr/>
        <p:txBody>
          <a:bodyPr/>
          <a:lstStyle/>
          <a:p>
            <a:fld id="{32274974-FB08-4545-A4F6-8E4BE66321B0}" type="slidenum">
              <a:rPr lang="en-US" smtClean="0"/>
              <a:t>‹#›</a:t>
            </a:fld>
            <a:endParaRPr lang="en-US" dirty="0"/>
          </a:p>
        </p:txBody>
      </p:sp>
    </p:spTree>
    <p:extLst>
      <p:ext uri="{BB962C8B-B14F-4D97-AF65-F5344CB8AC3E}">
        <p14:creationId xmlns:p14="http://schemas.microsoft.com/office/powerpoint/2010/main" val="36841359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AE42A-2B4A-1641-AF45-A07D8F042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ED9ED6-56FD-B14E-8CF4-3A03D0C905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65706-080F-124C-B08D-A084AB0574E7}"/>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D980852B-BD3F-484C-B8A6-F1A740EC967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FFCC0E-A0CF-FD40-A85C-49971A2A1B1E}"/>
              </a:ext>
            </a:extLst>
          </p:cNvPr>
          <p:cNvSpPr>
            <a:spLocks noGrp="1"/>
          </p:cNvSpPr>
          <p:nvPr>
            <p:ph type="sldNum" sz="quarter" idx="12"/>
          </p:nvPr>
        </p:nvSpPr>
        <p:spPr/>
        <p:txBody>
          <a:bodyPr/>
          <a:lstStyle/>
          <a:p>
            <a:fld id="{32274974-FB08-4545-A4F6-8E4BE66321B0}" type="slidenum">
              <a:rPr lang="en-US" smtClean="0"/>
              <a:t>‹#›</a:t>
            </a:fld>
            <a:endParaRPr lang="en-US" dirty="0"/>
          </a:p>
        </p:txBody>
      </p:sp>
    </p:spTree>
    <p:extLst>
      <p:ext uri="{BB962C8B-B14F-4D97-AF65-F5344CB8AC3E}">
        <p14:creationId xmlns:p14="http://schemas.microsoft.com/office/powerpoint/2010/main" val="34078608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0821D-5A05-7E4E-89F2-9E275755BA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4772DF-AED7-3744-8F13-63BCE219FF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97DFE9D-3239-6F42-8CC8-69BD98880A9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D0D74454-8769-074E-98DD-A66480CD57A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CA119F3-60DF-BB49-97B1-F68234B01F5E}"/>
              </a:ext>
            </a:extLst>
          </p:cNvPr>
          <p:cNvSpPr>
            <a:spLocks noGrp="1"/>
          </p:cNvSpPr>
          <p:nvPr>
            <p:ph type="sldNum" sz="quarter" idx="12"/>
          </p:nvPr>
        </p:nvSpPr>
        <p:spPr/>
        <p:txBody>
          <a:bodyPr/>
          <a:lstStyle/>
          <a:p>
            <a:fld id="{32274974-FB08-4545-A4F6-8E4BE66321B0}" type="slidenum">
              <a:rPr lang="en-US" smtClean="0"/>
              <a:t>‹#›</a:t>
            </a:fld>
            <a:endParaRPr lang="en-US" dirty="0"/>
          </a:p>
        </p:txBody>
      </p:sp>
    </p:spTree>
    <p:extLst>
      <p:ext uri="{BB962C8B-B14F-4D97-AF65-F5344CB8AC3E}">
        <p14:creationId xmlns:p14="http://schemas.microsoft.com/office/powerpoint/2010/main" val="23461595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B639C-8FBD-EB49-B87D-DDF9B160AF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E456F4-D884-BE45-9177-1BD0B6DC76B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5AA46-4252-CC43-A91E-281C6F2DF1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6C93B7-6B21-9B4F-AE62-6FE69644A783}"/>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6FF8DD6F-D3DA-6640-8F2D-67BFDE94A1A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1429665-5C71-E244-AF4C-1FE3FEA07532}"/>
              </a:ext>
            </a:extLst>
          </p:cNvPr>
          <p:cNvSpPr>
            <a:spLocks noGrp="1"/>
          </p:cNvSpPr>
          <p:nvPr>
            <p:ph type="sldNum" sz="quarter" idx="12"/>
          </p:nvPr>
        </p:nvSpPr>
        <p:spPr/>
        <p:txBody>
          <a:bodyPr/>
          <a:lstStyle/>
          <a:p>
            <a:fld id="{32274974-FB08-4545-A4F6-8E4BE66321B0}" type="slidenum">
              <a:rPr lang="en-US" smtClean="0"/>
              <a:t>‹#›</a:t>
            </a:fld>
            <a:endParaRPr lang="en-US" dirty="0"/>
          </a:p>
        </p:txBody>
      </p:sp>
    </p:spTree>
    <p:extLst>
      <p:ext uri="{BB962C8B-B14F-4D97-AF65-F5344CB8AC3E}">
        <p14:creationId xmlns:p14="http://schemas.microsoft.com/office/powerpoint/2010/main" val="16287162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EACFC-67A3-6947-ACA8-8C43FABD18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2BAF88-DD90-6A4E-8EE4-ABD40F1313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EEEFB25-A38F-9D47-831F-392A572E66C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DCF871-21F9-3C41-AF9A-DA1B012A5A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E0BA4E0-5C41-0B40-AE9C-73D5D27E9CF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C128C3-2FA3-954F-AE6F-BAC86C96AB78}"/>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5A9DD94E-0B18-0F47-A80E-A51510B87F3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147F260-F8B8-8849-8525-8EB5D9DD19B7}"/>
              </a:ext>
            </a:extLst>
          </p:cNvPr>
          <p:cNvSpPr>
            <a:spLocks noGrp="1"/>
          </p:cNvSpPr>
          <p:nvPr>
            <p:ph type="sldNum" sz="quarter" idx="12"/>
          </p:nvPr>
        </p:nvSpPr>
        <p:spPr/>
        <p:txBody>
          <a:bodyPr/>
          <a:lstStyle/>
          <a:p>
            <a:fld id="{32274974-FB08-4545-A4F6-8E4BE66321B0}" type="slidenum">
              <a:rPr lang="en-US" smtClean="0"/>
              <a:t>‹#›</a:t>
            </a:fld>
            <a:endParaRPr lang="en-US" dirty="0"/>
          </a:p>
        </p:txBody>
      </p:sp>
    </p:spTree>
    <p:extLst>
      <p:ext uri="{BB962C8B-B14F-4D97-AF65-F5344CB8AC3E}">
        <p14:creationId xmlns:p14="http://schemas.microsoft.com/office/powerpoint/2010/main" val="28410391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18FE4-4074-B944-B1A3-EBA82C6196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10A584-2C6E-C64D-83C5-A0D07C917A52}"/>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650AAD98-F2C2-AA4C-A17E-4A6DE39F957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F5A906C-8EA5-234E-B169-73527673CFC3}"/>
              </a:ext>
            </a:extLst>
          </p:cNvPr>
          <p:cNvSpPr>
            <a:spLocks noGrp="1"/>
          </p:cNvSpPr>
          <p:nvPr>
            <p:ph type="sldNum" sz="quarter" idx="12"/>
          </p:nvPr>
        </p:nvSpPr>
        <p:spPr/>
        <p:txBody>
          <a:bodyPr/>
          <a:lstStyle/>
          <a:p>
            <a:fld id="{32274974-FB08-4545-A4F6-8E4BE66321B0}" type="slidenum">
              <a:rPr lang="en-US" smtClean="0"/>
              <a:t>‹#›</a:t>
            </a:fld>
            <a:endParaRPr lang="en-US" dirty="0"/>
          </a:p>
        </p:txBody>
      </p:sp>
    </p:spTree>
    <p:extLst>
      <p:ext uri="{BB962C8B-B14F-4D97-AF65-F5344CB8AC3E}">
        <p14:creationId xmlns:p14="http://schemas.microsoft.com/office/powerpoint/2010/main" val="28871947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80A78B-09DC-1142-BBBD-B10E7F55779B}"/>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9091B22D-8EDB-D749-A087-9742B4AF2E1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90CE80E-EED5-6C48-9D81-AC6645AAAD99}"/>
              </a:ext>
            </a:extLst>
          </p:cNvPr>
          <p:cNvSpPr>
            <a:spLocks noGrp="1"/>
          </p:cNvSpPr>
          <p:nvPr>
            <p:ph type="sldNum" sz="quarter" idx="12"/>
          </p:nvPr>
        </p:nvSpPr>
        <p:spPr/>
        <p:txBody>
          <a:bodyPr/>
          <a:lstStyle/>
          <a:p>
            <a:fld id="{32274974-FB08-4545-A4F6-8E4BE66321B0}" type="slidenum">
              <a:rPr lang="en-US" smtClean="0"/>
              <a:t>‹#›</a:t>
            </a:fld>
            <a:endParaRPr lang="en-US" dirty="0"/>
          </a:p>
        </p:txBody>
      </p:sp>
    </p:spTree>
    <p:extLst>
      <p:ext uri="{BB962C8B-B14F-4D97-AF65-F5344CB8AC3E}">
        <p14:creationId xmlns:p14="http://schemas.microsoft.com/office/powerpoint/2010/main" val="21444214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66273-BD43-4642-9695-EA75CA6B0F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651E32-DF25-DF4A-A7CA-514C13945A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E5AAF7-B9EA-854E-91DD-D6DBFD55B6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7B3FB93-2744-0843-9227-524325108BA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F6744354-C31A-1F42-935C-A5C61E6F543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EDAC6AB-9297-7D41-981C-A506CFAED3D2}"/>
              </a:ext>
            </a:extLst>
          </p:cNvPr>
          <p:cNvSpPr>
            <a:spLocks noGrp="1"/>
          </p:cNvSpPr>
          <p:nvPr>
            <p:ph type="sldNum" sz="quarter" idx="12"/>
          </p:nvPr>
        </p:nvSpPr>
        <p:spPr/>
        <p:txBody>
          <a:bodyPr/>
          <a:lstStyle/>
          <a:p>
            <a:fld id="{32274974-FB08-4545-A4F6-8E4BE66321B0}" type="slidenum">
              <a:rPr lang="en-US" smtClean="0"/>
              <a:t>‹#›</a:t>
            </a:fld>
            <a:endParaRPr lang="en-US" dirty="0"/>
          </a:p>
        </p:txBody>
      </p:sp>
    </p:spTree>
    <p:extLst>
      <p:ext uri="{BB962C8B-B14F-4D97-AF65-F5344CB8AC3E}">
        <p14:creationId xmlns:p14="http://schemas.microsoft.com/office/powerpoint/2010/main" val="8906693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62E96-13E7-A940-8A7F-BE77A12A3A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53BFE4-819D-594F-B313-AEC6963BD9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CFD8C30-FAA2-C145-B8FC-BEFA812271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7D04A1-1806-6148-8B3C-0EF3D37DB3A2}"/>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F31D8A2D-81BB-484E-87E7-F9A45647B8F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6D218B7-FBDE-0144-8078-49ED8CEBEF23}"/>
              </a:ext>
            </a:extLst>
          </p:cNvPr>
          <p:cNvSpPr>
            <a:spLocks noGrp="1"/>
          </p:cNvSpPr>
          <p:nvPr>
            <p:ph type="sldNum" sz="quarter" idx="12"/>
          </p:nvPr>
        </p:nvSpPr>
        <p:spPr/>
        <p:txBody>
          <a:bodyPr/>
          <a:lstStyle/>
          <a:p>
            <a:fld id="{32274974-FB08-4545-A4F6-8E4BE66321B0}" type="slidenum">
              <a:rPr lang="en-US" smtClean="0"/>
              <a:t>‹#›</a:t>
            </a:fld>
            <a:endParaRPr lang="en-US" dirty="0"/>
          </a:p>
        </p:txBody>
      </p:sp>
    </p:spTree>
    <p:extLst>
      <p:ext uri="{BB962C8B-B14F-4D97-AF65-F5344CB8AC3E}">
        <p14:creationId xmlns:p14="http://schemas.microsoft.com/office/powerpoint/2010/main" val="39996400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7729C-7A1F-D744-8123-C3D6196267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5FF95D-F67C-D54F-BCA3-A1D8874146C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650FC-3A2A-5249-8DA9-0037A95A9F0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9820F76-7634-1745-B9E2-B2D28BC751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46F0FDD-586B-B84D-AE43-B515BE20FCFF}"/>
              </a:ext>
            </a:extLst>
          </p:cNvPr>
          <p:cNvSpPr>
            <a:spLocks noGrp="1"/>
          </p:cNvSpPr>
          <p:nvPr>
            <p:ph type="sldNum" sz="quarter" idx="12"/>
          </p:nvPr>
        </p:nvSpPr>
        <p:spPr/>
        <p:txBody>
          <a:bodyPr/>
          <a:lstStyle/>
          <a:p>
            <a:fld id="{32274974-FB08-4545-A4F6-8E4BE66321B0}" type="slidenum">
              <a:rPr lang="en-US" smtClean="0"/>
              <a:t>‹#›</a:t>
            </a:fld>
            <a:endParaRPr lang="en-US" dirty="0"/>
          </a:p>
        </p:txBody>
      </p:sp>
    </p:spTree>
    <p:extLst>
      <p:ext uri="{BB962C8B-B14F-4D97-AF65-F5344CB8AC3E}">
        <p14:creationId xmlns:p14="http://schemas.microsoft.com/office/powerpoint/2010/main" val="2737963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3777"/>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2438400" y="4191000"/>
            <a:ext cx="7315200" cy="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2438400" y="2667001"/>
            <a:ext cx="7315200" cy="685800"/>
          </a:xfrm>
          <a:prstGeom prst="rect">
            <a:avLst/>
          </a:prstGeom>
        </p:spPr>
        <p:txBody>
          <a:bodyPr/>
          <a:lstStyle>
            <a:lvl1pPr algn="ctr">
              <a:defRPr b="0" i="0" cap="all" baseline="0">
                <a:latin typeface="Whitney-Medium" charset="0"/>
                <a:ea typeface="Whitney-Medium" charset="0"/>
                <a:cs typeface="Whitney-Medium" charset="0"/>
              </a:defRPr>
            </a:lvl1pPr>
          </a:lstStyle>
          <a:p>
            <a:r>
              <a:rPr lang="en-US" dirty="0"/>
              <a:t>edit Master title style</a:t>
            </a:r>
          </a:p>
        </p:txBody>
      </p:sp>
      <p:sp>
        <p:nvSpPr>
          <p:cNvPr id="5" name="Text Placeholder 12"/>
          <p:cNvSpPr>
            <a:spLocks noGrp="1"/>
          </p:cNvSpPr>
          <p:nvPr>
            <p:ph type="body" sz="quarter" idx="10" hasCustomPrompt="1"/>
          </p:nvPr>
        </p:nvSpPr>
        <p:spPr>
          <a:xfrm>
            <a:off x="3810000" y="4648200"/>
            <a:ext cx="4572000" cy="381000"/>
          </a:xfrm>
          <a:prstGeom prst="rect">
            <a:avLst/>
          </a:prstGeom>
        </p:spPr>
        <p:txBody>
          <a:bodyPr lIns="0" tIns="0" rIns="0" bIns="0"/>
          <a:lstStyle>
            <a:lvl1pPr marL="0" indent="0" algn="ctr">
              <a:buFontTx/>
              <a:buNone/>
              <a:defRPr sz="2200" baseline="0">
                <a:solidFill>
                  <a:schemeClr val="bg1"/>
                </a:solidFill>
                <a:latin typeface="Whitney Medium" charset="0"/>
              </a:defRPr>
            </a:lvl1pPr>
          </a:lstStyle>
          <a:p>
            <a:pPr lvl="0"/>
            <a:r>
              <a:rPr lang="en-US" dirty="0"/>
              <a:t>Click to edit department name</a:t>
            </a:r>
          </a:p>
        </p:txBody>
      </p:sp>
      <p:sp>
        <p:nvSpPr>
          <p:cNvPr id="6" name="Text Placeholder 12"/>
          <p:cNvSpPr>
            <a:spLocks noGrp="1"/>
          </p:cNvSpPr>
          <p:nvPr>
            <p:ph type="body" sz="quarter" idx="11" hasCustomPrompt="1"/>
          </p:nvPr>
        </p:nvSpPr>
        <p:spPr>
          <a:xfrm>
            <a:off x="4495800" y="5486400"/>
            <a:ext cx="3200400" cy="304800"/>
          </a:xfrm>
          <a:prstGeom prst="rect">
            <a:avLst/>
          </a:prstGeom>
        </p:spPr>
        <p:txBody>
          <a:bodyPr lIns="0" tIns="0" rIns="0" bIns="0"/>
          <a:lstStyle>
            <a:lvl1pPr marL="0" indent="0" algn="ctr">
              <a:buFontTx/>
              <a:buNone/>
              <a:defRPr sz="1400" cap="all" spc="200" baseline="0">
                <a:solidFill>
                  <a:schemeClr val="bg1"/>
                </a:solidFill>
                <a:latin typeface="Whitney Medium" charset="0"/>
              </a:defRPr>
            </a:lvl1pPr>
          </a:lstStyle>
          <a:p>
            <a:pPr lvl="0"/>
            <a:r>
              <a:rPr lang="en-US" dirty="0"/>
              <a:t>Click to edit Date</a:t>
            </a:r>
          </a:p>
        </p:txBody>
      </p:sp>
    </p:spTree>
    <p:extLst>
      <p:ext uri="{BB962C8B-B14F-4D97-AF65-F5344CB8AC3E}">
        <p14:creationId xmlns:p14="http://schemas.microsoft.com/office/powerpoint/2010/main" val="19476198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9D2EB6-8E11-5147-A270-51C0ACA571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327EC9-258E-8F4A-82E1-70E6456DC17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E7C2FF-6FEF-2141-8529-891BCEC6C5B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7551443A-4DFA-6E41-B161-F193526D6B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10C4CCC-958B-E145-A1AD-AA683CFC243D}"/>
              </a:ext>
            </a:extLst>
          </p:cNvPr>
          <p:cNvSpPr>
            <a:spLocks noGrp="1"/>
          </p:cNvSpPr>
          <p:nvPr>
            <p:ph type="sldNum" sz="quarter" idx="12"/>
          </p:nvPr>
        </p:nvSpPr>
        <p:spPr/>
        <p:txBody>
          <a:bodyPr/>
          <a:lstStyle/>
          <a:p>
            <a:fld id="{32274974-FB08-4545-A4F6-8E4BE66321B0}" type="slidenum">
              <a:rPr lang="en-US" smtClean="0"/>
              <a:t>‹#›</a:t>
            </a:fld>
            <a:endParaRPr lang="en-US" dirty="0"/>
          </a:p>
        </p:txBody>
      </p:sp>
    </p:spTree>
    <p:extLst>
      <p:ext uri="{BB962C8B-B14F-4D97-AF65-F5344CB8AC3E}">
        <p14:creationId xmlns:p14="http://schemas.microsoft.com/office/powerpoint/2010/main" val="1007547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5" name="Straight Connector 14"/>
          <p:cNvCxnSpPr/>
          <p:nvPr userDrawn="1"/>
        </p:nvCxnSpPr>
        <p:spPr>
          <a:xfrm>
            <a:off x="2438400" y="3581400"/>
            <a:ext cx="7315200" cy="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hasCustomPrompt="1"/>
          </p:nvPr>
        </p:nvSpPr>
        <p:spPr>
          <a:xfrm>
            <a:off x="2438400" y="2667001"/>
            <a:ext cx="7315200" cy="685800"/>
          </a:xfrm>
          <a:prstGeom prst="rect">
            <a:avLst/>
          </a:prstGeom>
        </p:spPr>
        <p:txBody>
          <a:bodyPr/>
          <a:lstStyle>
            <a:lvl1pPr algn="ctr">
              <a:defRPr b="0" i="0" cap="all" baseline="0">
                <a:latin typeface="Whitney-Medium" charset="0"/>
                <a:ea typeface="Whitney-Medium" charset="0"/>
                <a:cs typeface="Whitney-Medium" charset="0"/>
              </a:defRPr>
            </a:lvl1pPr>
          </a:lstStyle>
          <a:p>
            <a:r>
              <a:rPr lang="en-US" dirty="0"/>
              <a:t>edit Master title style</a:t>
            </a:r>
          </a:p>
        </p:txBody>
      </p:sp>
      <p:sp>
        <p:nvSpPr>
          <p:cNvPr id="17" name="Text Placeholder 12"/>
          <p:cNvSpPr>
            <a:spLocks noGrp="1"/>
          </p:cNvSpPr>
          <p:nvPr>
            <p:ph type="body" sz="quarter" idx="10" hasCustomPrompt="1"/>
          </p:nvPr>
        </p:nvSpPr>
        <p:spPr>
          <a:xfrm>
            <a:off x="3810000" y="3962400"/>
            <a:ext cx="4572000" cy="381000"/>
          </a:xfrm>
          <a:prstGeom prst="rect">
            <a:avLst/>
          </a:prstGeom>
        </p:spPr>
        <p:txBody>
          <a:bodyPr lIns="0" tIns="0" rIns="0" bIns="0"/>
          <a:lstStyle>
            <a:lvl1pPr marL="0" indent="0" algn="ctr">
              <a:buFontTx/>
              <a:buNone/>
              <a:defRPr sz="2200" baseline="0">
                <a:solidFill>
                  <a:schemeClr val="bg1"/>
                </a:solidFill>
                <a:latin typeface="Whitney Medium" charset="0"/>
              </a:defRPr>
            </a:lvl1pPr>
          </a:lstStyle>
          <a:p>
            <a:pPr lvl="0"/>
            <a:r>
              <a:rPr lang="en-US" dirty="0"/>
              <a:t>Click to edit department name</a:t>
            </a:r>
          </a:p>
        </p:txBody>
      </p:sp>
      <p:sp>
        <p:nvSpPr>
          <p:cNvPr id="18" name="Text Placeholder 12"/>
          <p:cNvSpPr>
            <a:spLocks noGrp="1"/>
          </p:cNvSpPr>
          <p:nvPr>
            <p:ph type="body" sz="quarter" idx="11" hasCustomPrompt="1"/>
          </p:nvPr>
        </p:nvSpPr>
        <p:spPr>
          <a:xfrm>
            <a:off x="4495800" y="4648200"/>
            <a:ext cx="3200400" cy="304800"/>
          </a:xfrm>
          <a:prstGeom prst="rect">
            <a:avLst/>
          </a:prstGeom>
        </p:spPr>
        <p:txBody>
          <a:bodyPr lIns="0" tIns="0" rIns="0" bIns="0"/>
          <a:lstStyle>
            <a:lvl1pPr marL="0" indent="0" algn="ctr">
              <a:buFontTx/>
              <a:buNone/>
              <a:defRPr sz="1400" cap="all" spc="200" baseline="0">
                <a:solidFill>
                  <a:schemeClr val="bg1"/>
                </a:solidFill>
                <a:latin typeface="Whitney Medium" charset="0"/>
              </a:defRPr>
            </a:lvl1pPr>
          </a:lstStyle>
          <a:p>
            <a:pPr lvl="0"/>
            <a:r>
              <a:rPr lang="en-US" dirty="0"/>
              <a:t>Click to edit Date</a:t>
            </a:r>
          </a:p>
        </p:txBody>
      </p:sp>
    </p:spTree>
    <p:extLst>
      <p:ext uri="{BB962C8B-B14F-4D97-AF65-F5344CB8AC3E}">
        <p14:creationId xmlns:p14="http://schemas.microsoft.com/office/powerpoint/2010/main" val="578739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userDrawn="1"/>
        </p:nvCxnSpPr>
        <p:spPr>
          <a:xfrm>
            <a:off x="2438400" y="3581400"/>
            <a:ext cx="7315200" cy="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a:off x="2438400" y="2667001"/>
            <a:ext cx="7315200" cy="685800"/>
          </a:xfrm>
          <a:prstGeom prst="rect">
            <a:avLst/>
          </a:prstGeom>
        </p:spPr>
        <p:txBody>
          <a:bodyPr/>
          <a:lstStyle>
            <a:lvl1pPr algn="ctr">
              <a:defRPr b="0" i="0" cap="all" baseline="0">
                <a:latin typeface="Whitney-Medium" charset="0"/>
                <a:ea typeface="Whitney-Medium" charset="0"/>
                <a:cs typeface="Whitney-Medium" charset="0"/>
              </a:defRPr>
            </a:lvl1pPr>
          </a:lstStyle>
          <a:p>
            <a:r>
              <a:rPr lang="en-US" dirty="0"/>
              <a:t>edit Master title style</a:t>
            </a:r>
          </a:p>
        </p:txBody>
      </p:sp>
      <p:sp>
        <p:nvSpPr>
          <p:cNvPr id="13" name="Text Placeholder 12"/>
          <p:cNvSpPr>
            <a:spLocks noGrp="1"/>
          </p:cNvSpPr>
          <p:nvPr>
            <p:ph type="body" sz="quarter" idx="10" hasCustomPrompt="1"/>
          </p:nvPr>
        </p:nvSpPr>
        <p:spPr>
          <a:xfrm>
            <a:off x="3810000" y="3962400"/>
            <a:ext cx="4572000" cy="381000"/>
          </a:xfrm>
          <a:prstGeom prst="rect">
            <a:avLst/>
          </a:prstGeom>
        </p:spPr>
        <p:txBody>
          <a:bodyPr lIns="0" tIns="0" rIns="0" bIns="0"/>
          <a:lstStyle>
            <a:lvl1pPr marL="0" indent="0" algn="ctr">
              <a:buFontTx/>
              <a:buNone/>
              <a:defRPr sz="2200" baseline="0">
                <a:solidFill>
                  <a:schemeClr val="bg1"/>
                </a:solidFill>
                <a:latin typeface="Whitney Medium" charset="0"/>
              </a:defRPr>
            </a:lvl1pPr>
          </a:lstStyle>
          <a:p>
            <a:pPr lvl="0"/>
            <a:r>
              <a:rPr lang="en-US" dirty="0"/>
              <a:t>Click to edit department name</a:t>
            </a:r>
          </a:p>
        </p:txBody>
      </p:sp>
      <p:sp>
        <p:nvSpPr>
          <p:cNvPr id="14" name="Text Placeholder 12"/>
          <p:cNvSpPr>
            <a:spLocks noGrp="1"/>
          </p:cNvSpPr>
          <p:nvPr>
            <p:ph type="body" sz="quarter" idx="11" hasCustomPrompt="1"/>
          </p:nvPr>
        </p:nvSpPr>
        <p:spPr>
          <a:xfrm>
            <a:off x="4495800" y="4648200"/>
            <a:ext cx="3200400" cy="304800"/>
          </a:xfrm>
          <a:prstGeom prst="rect">
            <a:avLst/>
          </a:prstGeom>
        </p:spPr>
        <p:txBody>
          <a:bodyPr lIns="0" tIns="0" rIns="0" bIns="0"/>
          <a:lstStyle>
            <a:lvl1pPr marL="0" indent="0" algn="ctr">
              <a:buFontTx/>
              <a:buNone/>
              <a:defRPr sz="1400" cap="all" spc="200" baseline="0">
                <a:solidFill>
                  <a:schemeClr val="bg1"/>
                </a:solidFill>
                <a:latin typeface="Whitney Medium" charset="0"/>
              </a:defRPr>
            </a:lvl1pPr>
          </a:lstStyle>
          <a:p>
            <a:pPr lvl="0"/>
            <a:r>
              <a:rPr lang="en-US" dirty="0"/>
              <a:t>Click to edit Date</a:t>
            </a:r>
          </a:p>
        </p:txBody>
      </p:sp>
    </p:spTree>
    <p:extLst>
      <p:ext uri="{BB962C8B-B14F-4D97-AF65-F5344CB8AC3E}">
        <p14:creationId xmlns:p14="http://schemas.microsoft.com/office/powerpoint/2010/main" val="641677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4" name="Straight Connector 13"/>
          <p:cNvCxnSpPr/>
          <p:nvPr userDrawn="1"/>
        </p:nvCxnSpPr>
        <p:spPr>
          <a:xfrm>
            <a:off x="2438400" y="3581400"/>
            <a:ext cx="7315200" cy="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hasCustomPrompt="1"/>
          </p:nvPr>
        </p:nvSpPr>
        <p:spPr>
          <a:xfrm>
            <a:off x="2438400" y="2667001"/>
            <a:ext cx="7315200" cy="685800"/>
          </a:xfrm>
          <a:prstGeom prst="rect">
            <a:avLst/>
          </a:prstGeom>
        </p:spPr>
        <p:txBody>
          <a:bodyPr/>
          <a:lstStyle>
            <a:lvl1pPr algn="ctr">
              <a:defRPr b="0" i="0" cap="all" baseline="0">
                <a:latin typeface="Whitney-Medium" charset="0"/>
                <a:ea typeface="Whitney-Medium" charset="0"/>
                <a:cs typeface="Whitney-Medium" charset="0"/>
              </a:defRPr>
            </a:lvl1pPr>
          </a:lstStyle>
          <a:p>
            <a:r>
              <a:rPr lang="en-US" dirty="0"/>
              <a:t>edit Master title style</a:t>
            </a:r>
          </a:p>
        </p:txBody>
      </p:sp>
      <p:sp>
        <p:nvSpPr>
          <p:cNvPr id="16" name="Text Placeholder 12"/>
          <p:cNvSpPr>
            <a:spLocks noGrp="1"/>
          </p:cNvSpPr>
          <p:nvPr>
            <p:ph type="body" sz="quarter" idx="10" hasCustomPrompt="1"/>
          </p:nvPr>
        </p:nvSpPr>
        <p:spPr>
          <a:xfrm>
            <a:off x="3810000" y="3962400"/>
            <a:ext cx="4572000" cy="381000"/>
          </a:xfrm>
          <a:prstGeom prst="rect">
            <a:avLst/>
          </a:prstGeom>
        </p:spPr>
        <p:txBody>
          <a:bodyPr lIns="0" tIns="0" rIns="0" bIns="0"/>
          <a:lstStyle>
            <a:lvl1pPr marL="0" indent="0" algn="ctr">
              <a:buFontTx/>
              <a:buNone/>
              <a:defRPr sz="2200" baseline="0">
                <a:solidFill>
                  <a:schemeClr val="bg1"/>
                </a:solidFill>
                <a:latin typeface="Whitney Medium" charset="0"/>
              </a:defRPr>
            </a:lvl1pPr>
          </a:lstStyle>
          <a:p>
            <a:pPr lvl="0"/>
            <a:r>
              <a:rPr lang="en-US" dirty="0"/>
              <a:t>Click to edit department name</a:t>
            </a:r>
          </a:p>
        </p:txBody>
      </p:sp>
      <p:sp>
        <p:nvSpPr>
          <p:cNvPr id="17" name="Text Placeholder 12"/>
          <p:cNvSpPr>
            <a:spLocks noGrp="1"/>
          </p:cNvSpPr>
          <p:nvPr>
            <p:ph type="body" sz="quarter" idx="11" hasCustomPrompt="1"/>
          </p:nvPr>
        </p:nvSpPr>
        <p:spPr>
          <a:xfrm>
            <a:off x="4495800" y="4648200"/>
            <a:ext cx="3200400" cy="304800"/>
          </a:xfrm>
          <a:prstGeom prst="rect">
            <a:avLst/>
          </a:prstGeom>
        </p:spPr>
        <p:txBody>
          <a:bodyPr lIns="0" tIns="0" rIns="0" bIns="0"/>
          <a:lstStyle>
            <a:lvl1pPr marL="0" indent="0" algn="ctr">
              <a:buFontTx/>
              <a:buNone/>
              <a:defRPr sz="1400" cap="all" spc="200" baseline="0">
                <a:solidFill>
                  <a:schemeClr val="bg1"/>
                </a:solidFill>
                <a:latin typeface="Whitney Medium" charset="0"/>
              </a:defRPr>
            </a:lvl1pPr>
          </a:lstStyle>
          <a:p>
            <a:pPr lvl="0"/>
            <a:r>
              <a:rPr lang="en-US" dirty="0"/>
              <a:t>Click to edit Date</a:t>
            </a:r>
          </a:p>
        </p:txBody>
      </p:sp>
    </p:spTree>
    <p:extLst>
      <p:ext uri="{BB962C8B-B14F-4D97-AF65-F5344CB8AC3E}">
        <p14:creationId xmlns:p14="http://schemas.microsoft.com/office/powerpoint/2010/main" val="553741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5">
            <a:extLst>
              <a:ext uri="{FF2B5EF4-FFF2-40B4-BE49-F238E27FC236}">
                <a16:creationId xmlns:a16="http://schemas.microsoft.com/office/drawing/2014/main" id="{FCD7516A-31F2-E943-B95F-BF81F3F9F77E}"/>
              </a:ext>
            </a:extLst>
          </p:cNvPr>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a:extLst>
              <a:ext uri="{FF2B5EF4-FFF2-40B4-BE49-F238E27FC236}">
                <a16:creationId xmlns:a16="http://schemas.microsoft.com/office/drawing/2014/main" id="{CB09BD83-9502-C746-A386-ED879BBA7B28}"/>
              </a:ext>
            </a:extLst>
          </p:cNvPr>
          <p:cNvSpPr>
            <a:spLocks noGrp="1" noChangeArrowheads="1"/>
          </p:cNvSpPr>
          <p:nvPr>
            <p:ph type="sldNum" sz="quarter" idx="11"/>
          </p:nvPr>
        </p:nvSpPr>
        <p:spPr>
          <a:ln/>
        </p:spPr>
        <p:txBody>
          <a:bodyPr/>
          <a:lstStyle>
            <a:lvl1pPr>
              <a:defRPr/>
            </a:lvl1pPr>
          </a:lstStyle>
          <a:p>
            <a:pPr>
              <a:defRPr/>
            </a:pPr>
            <a:fld id="{48992F42-C238-E540-B4E9-6E6F0E0450D2}" type="slidenum">
              <a:rPr lang="en-US" altLang="en-US"/>
              <a:pPr>
                <a:defRPr/>
              </a:pPr>
              <a:t>‹#›</a:t>
            </a:fld>
            <a:endParaRPr lang="en-US" altLang="en-US"/>
          </a:p>
        </p:txBody>
      </p:sp>
    </p:spTree>
    <p:extLst>
      <p:ext uri="{BB962C8B-B14F-4D97-AF65-F5344CB8AC3E}">
        <p14:creationId xmlns:p14="http://schemas.microsoft.com/office/powerpoint/2010/main" val="33962675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3.jpg"/><Relationship Id="rId5" Type="http://schemas.openxmlformats.org/officeDocument/2006/relationships/theme" Target="../theme/theme3.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4.jpg"/><Relationship Id="rId5" Type="http://schemas.openxmlformats.org/officeDocument/2006/relationships/theme" Target="../theme/theme4.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7.png"/><Relationship Id="rId5" Type="http://schemas.openxmlformats.org/officeDocument/2006/relationships/slideLayout" Target="../slideLayouts/slideLayout24.xml"/><Relationship Id="rId10" Type="http://schemas.openxmlformats.org/officeDocument/2006/relationships/theme" Target="../theme/theme6.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7.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8.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3777"/>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267200" y="2860862"/>
            <a:ext cx="3657600" cy="1136277"/>
          </a:xfrm>
          <a:prstGeom prst="rect">
            <a:avLst/>
          </a:prstGeom>
        </p:spPr>
      </p:pic>
    </p:spTree>
    <p:extLst>
      <p:ext uri="{BB962C8B-B14F-4D97-AF65-F5344CB8AC3E}">
        <p14:creationId xmlns:p14="http://schemas.microsoft.com/office/powerpoint/2010/main" val="929659050"/>
      </p:ext>
    </p:extLst>
  </p:cSld>
  <p:clrMap bg1="lt1" tx1="dk1" bg2="lt2" tx2="dk2" accent1="accent1" accent2="accent2" accent3="accent3" accent4="accent4" accent5="accent5" accent6="accent6" hlink="hlink" folHlink="folHlink"/>
  <p:sldLayoutIdLst>
    <p:sldLayoutId id="2147483667" r:id="rId1"/>
    <p:sldLayoutId id="2147483679" r:id="rId2"/>
    <p:sldLayoutId id="2147483686" r:id="rId3"/>
    <p:sldLayoutId id="2147483687"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57200" y="409154"/>
            <a:ext cx="2362200" cy="733846"/>
          </a:xfrm>
          <a:prstGeom prst="rect">
            <a:avLst/>
          </a:prstGeom>
        </p:spPr>
      </p:pic>
    </p:spTree>
    <p:extLst>
      <p:ext uri="{BB962C8B-B14F-4D97-AF65-F5344CB8AC3E}">
        <p14:creationId xmlns:p14="http://schemas.microsoft.com/office/powerpoint/2010/main" val="1295383230"/>
      </p:ext>
    </p:extLst>
  </p:cSld>
  <p:clrMap bg1="lt1" tx1="dk1" bg2="lt2" tx2="dk2" accent1="accent1" accent2="accent2" accent3="accent3" accent4="accent4" accent5="accent5" accent6="accent6" hlink="hlink" folHlink="folHlink"/>
  <p:sldLayoutIdLst>
    <p:sldLayoutId id="2147483693" r:id="rId1"/>
    <p:sldLayoutId id="2147483675" r:id="rId2"/>
    <p:sldLayoutId id="2147483680" r:id="rId3"/>
    <p:sldLayoutId id="2147483674" r:id="rId4"/>
    <p:sldLayoutId id="2147483730" r:id="rId5"/>
    <p:sldLayoutId id="2147483732" r:id="rId6"/>
  </p:sldLayoutIdLst>
  <p:hf sldNum="0" hdr="0" ftr="0" dt="0"/>
  <p:txStyles>
    <p:titleStyle>
      <a:lvl1pPr algn="l" defTabSz="914400" rtl="0" eaLnBrk="1" latinLnBrk="0" hangingPunct="1">
        <a:lnSpc>
          <a:spcPct val="90000"/>
        </a:lnSpc>
        <a:spcBef>
          <a:spcPct val="0"/>
        </a:spcBef>
        <a:buNone/>
        <a:defRPr sz="4400" kern="1200" baseline="0">
          <a:solidFill>
            <a:schemeClr val="bg1"/>
          </a:solidFill>
          <a:latin typeface="Whitney Book"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7200" y="409154"/>
            <a:ext cx="2362200" cy="733846"/>
          </a:xfrm>
          <a:prstGeom prst="rect">
            <a:avLst/>
          </a:prstGeom>
        </p:spPr>
      </p:pic>
    </p:spTree>
    <p:extLst>
      <p:ext uri="{BB962C8B-B14F-4D97-AF65-F5344CB8AC3E}">
        <p14:creationId xmlns:p14="http://schemas.microsoft.com/office/powerpoint/2010/main" val="641985925"/>
      </p:ext>
    </p:extLst>
  </p:cSld>
  <p:clrMap bg1="lt1" tx1="dk1" bg2="lt2" tx2="dk2" accent1="accent1" accent2="accent2" accent3="accent3" accent4="accent4" accent5="accent5" accent6="accent6" hlink="hlink" folHlink="folHlink"/>
  <p:sldLayoutIdLst>
    <p:sldLayoutId id="2147483694" r:id="rId1"/>
    <p:sldLayoutId id="2147483682" r:id="rId2"/>
    <p:sldLayoutId id="2147483685" r:id="rId3"/>
    <p:sldLayoutId id="2147483684" r:id="rId4"/>
  </p:sldLayoutIdLst>
  <p:hf sldNum="0" hdr="0" ftr="0" dt="0"/>
  <p:txStyles>
    <p:titleStyle>
      <a:lvl1pPr algn="l" defTabSz="914400" rtl="0" eaLnBrk="1" latinLnBrk="0" hangingPunct="1">
        <a:lnSpc>
          <a:spcPct val="90000"/>
        </a:lnSpc>
        <a:spcBef>
          <a:spcPct val="0"/>
        </a:spcBef>
        <a:buNone/>
        <a:defRPr sz="4400" kern="1200" baseline="0">
          <a:solidFill>
            <a:schemeClr val="bg1"/>
          </a:solidFill>
          <a:latin typeface="Whitney Book"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7200" y="409154"/>
            <a:ext cx="2362200" cy="733846"/>
          </a:xfrm>
          <a:prstGeom prst="rect">
            <a:avLst/>
          </a:prstGeom>
        </p:spPr>
      </p:pic>
    </p:spTree>
    <p:extLst>
      <p:ext uri="{BB962C8B-B14F-4D97-AF65-F5344CB8AC3E}">
        <p14:creationId xmlns:p14="http://schemas.microsoft.com/office/powerpoint/2010/main" val="1946718431"/>
      </p:ext>
    </p:extLst>
  </p:cSld>
  <p:clrMap bg1="lt1" tx1="dk1" bg2="lt2" tx2="dk2" accent1="accent1" accent2="accent2" accent3="accent3" accent4="accent4" accent5="accent5" accent6="accent6" hlink="hlink" folHlink="folHlink"/>
  <p:sldLayoutIdLst>
    <p:sldLayoutId id="2147483695" r:id="rId1"/>
    <p:sldLayoutId id="2147483689" r:id="rId2"/>
    <p:sldLayoutId id="2147483692" r:id="rId3"/>
    <p:sldLayoutId id="2147483691" r:id="rId4"/>
  </p:sldLayoutIdLst>
  <p:hf sldNum="0" hdr="0" ftr="0" dt="0"/>
  <p:txStyles>
    <p:titleStyle>
      <a:lvl1pPr algn="l" defTabSz="914400" rtl="0" eaLnBrk="1" latinLnBrk="0" hangingPunct="1">
        <a:lnSpc>
          <a:spcPct val="90000"/>
        </a:lnSpc>
        <a:spcBef>
          <a:spcPct val="0"/>
        </a:spcBef>
        <a:buNone/>
        <a:defRPr sz="4400" kern="1200" baseline="0">
          <a:solidFill>
            <a:schemeClr val="bg1"/>
          </a:solidFill>
          <a:latin typeface="Whitney Book"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50000"/>
            <a:alpha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170805"/>
      </p:ext>
    </p:extLst>
  </p:cSld>
  <p:clrMap bg1="lt1" tx1="dk1" bg2="lt2" tx2="dk2" accent1="accent1" accent2="accent2" accent3="accent3" accent4="accent4" accent5="accent5" accent6="accent6" hlink="hlink" folHlink="folHlink"/>
  <p:sldLayoutIdLst>
    <p:sldLayoutId id="2147483672" r:id="rId1"/>
  </p:sldLayoutIdLst>
  <p:hf sldNum="0" hdr="0" ftr="0" dt="0"/>
  <p:txStyles>
    <p:titleStyle>
      <a:lvl1pPr algn="l" defTabSz="914400" rtl="0" eaLnBrk="1" latinLnBrk="0" hangingPunct="1">
        <a:lnSpc>
          <a:spcPct val="90000"/>
        </a:lnSpc>
        <a:spcBef>
          <a:spcPct val="0"/>
        </a:spcBef>
        <a:buNone/>
        <a:defRPr sz="4400" kern="1200" baseline="0">
          <a:solidFill>
            <a:schemeClr val="bg1"/>
          </a:solidFill>
          <a:latin typeface="Whitney Book"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0"/>
            <a:ext cx="12192000" cy="977462"/>
          </a:xfrm>
          <a:prstGeom prst="rect">
            <a:avLst/>
          </a:prstGeom>
          <a:solidFill>
            <a:srgbClr val="00377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28600" y="228600"/>
            <a:ext cx="2057400" cy="603504"/>
          </a:xfrm>
          <a:prstGeom prst="rect">
            <a:avLst/>
          </a:prstGeom>
        </p:spPr>
      </p:pic>
      <p:sp>
        <p:nvSpPr>
          <p:cNvPr id="8" name="Slide Number Placeholder 5"/>
          <p:cNvSpPr txBox="1">
            <a:spLocks/>
          </p:cNvSpPr>
          <p:nvPr userDrawn="1"/>
        </p:nvSpPr>
        <p:spPr>
          <a:xfrm>
            <a:off x="10134600" y="6553200"/>
            <a:ext cx="1823888" cy="152400"/>
          </a:xfrm>
          <a:prstGeom prst="rect">
            <a:avLst/>
          </a:prstGeom>
        </p:spPr>
        <p:txBody>
          <a:bodyPr lIns="0" tIns="0" rIns="0" b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965FE864-16CE-FE4A-A993-B49BF4C82E26}" type="slidenum">
              <a:rPr lang="en-US" sz="800" baseline="0" smtClean="0">
                <a:solidFill>
                  <a:schemeClr val="tx2"/>
                </a:solidFill>
                <a:latin typeface="whitney book" charset="0"/>
                <a:cs typeface="Arial"/>
              </a:rPr>
              <a:pPr algn="r"/>
              <a:t>‹#›</a:t>
            </a:fld>
            <a:endParaRPr lang="en-US" sz="800" baseline="0" dirty="0">
              <a:solidFill>
                <a:schemeClr val="tx2"/>
              </a:solidFill>
              <a:latin typeface="whitney book" charset="0"/>
              <a:cs typeface="Arial"/>
            </a:endParaRPr>
          </a:p>
        </p:txBody>
      </p:sp>
    </p:spTree>
    <p:extLst>
      <p:ext uri="{BB962C8B-B14F-4D97-AF65-F5344CB8AC3E}">
        <p14:creationId xmlns:p14="http://schemas.microsoft.com/office/powerpoint/2010/main" val="1902889958"/>
      </p:ext>
    </p:extLst>
  </p:cSld>
  <p:clrMap bg1="lt1" tx1="dk1" bg2="lt2" tx2="dk2" accent1="accent1" accent2="accent2" accent3="accent3" accent4="accent4" accent5="accent5" accent6="accent6" hlink="hlink" folHlink="folHlink"/>
  <p:sldLayoutIdLst>
    <p:sldLayoutId id="2147483696" r:id="rId1"/>
    <p:sldLayoutId id="2147483712" r:id="rId2"/>
    <p:sldLayoutId id="2147483725" r:id="rId3"/>
    <p:sldLayoutId id="2147483729" r:id="rId4"/>
    <p:sldLayoutId id="2147483670" r:id="rId5"/>
    <p:sldLayoutId id="2147483671" r:id="rId6"/>
    <p:sldLayoutId id="2147483697" r:id="rId7"/>
    <p:sldLayoutId id="2147483727" r:id="rId8"/>
    <p:sldLayoutId id="2147483731" r:id="rId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4" userDrawn="1">
          <p15:clr>
            <a:srgbClr val="F26B43"/>
          </p15:clr>
        </p15:guide>
        <p15:guide id="2" pos="96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EAAAF5-E014-8A4E-8FCD-DF90AD2296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2239BB-994B-9440-A70B-0F3ABF2D04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9BE20-0959-674A-A919-765EE00E14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64DBB2B3-34EA-5D49-AFD3-D1C22B2FA3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AD45DB-E126-8D46-9C31-0E7D2F6C49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50AC8B-29A9-6641-B605-30A56EF14D03}" type="slidenum">
              <a:rPr lang="en-US" smtClean="0"/>
              <a:t>‹#›</a:t>
            </a:fld>
            <a:endParaRPr lang="en-US"/>
          </a:p>
        </p:txBody>
      </p:sp>
    </p:spTree>
    <p:extLst>
      <p:ext uri="{BB962C8B-B14F-4D97-AF65-F5344CB8AC3E}">
        <p14:creationId xmlns:p14="http://schemas.microsoft.com/office/powerpoint/2010/main" val="402182064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E68D1D-3B8B-434E-9EDA-8C14A1A14B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902DD0-D8A5-B148-BB68-72D9574CB0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BBB55B-9E4A-C54B-93EE-1FDFC3E52B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9CC773B3-42DE-D54E-9BB4-AC9F87261B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5E33C38-1EBA-834C-A263-6310150320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274974-FB08-4545-A4F6-8E4BE66321B0}" type="slidenum">
              <a:rPr lang="en-US" smtClean="0"/>
              <a:t>‹#›</a:t>
            </a:fld>
            <a:endParaRPr lang="en-US" dirty="0"/>
          </a:p>
        </p:txBody>
      </p:sp>
    </p:spTree>
    <p:extLst>
      <p:ext uri="{BB962C8B-B14F-4D97-AF65-F5344CB8AC3E}">
        <p14:creationId xmlns:p14="http://schemas.microsoft.com/office/powerpoint/2010/main" val="130314401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hyperlink" Target="http://www.aacu.org/publications-research/periodicals/transparency-teaching-faculty-share-data-and-improve-students" TargetMode="Externa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jpe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0.jpe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hyperlink" Target="http://www.aacu.org/publications-research/periodicals/transparency-teaching-faculty-share-data-and-improve-students" TargetMode="Externa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1.png"/><Relationship Id="rId1" Type="http://schemas.openxmlformats.org/officeDocument/2006/relationships/slideLayout" Target="../slideLayouts/slideLayout23.xml"/><Relationship Id="rId5" Type="http://schemas.microsoft.com/office/2007/relationships/hdphoto" Target="../media/hdphoto8.wdp"/><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2.jpeg"/><Relationship Id="rId1" Type="http://schemas.openxmlformats.org/officeDocument/2006/relationships/slideLayout" Target="../slideLayouts/slideLayout23.xml"/><Relationship Id="rId5" Type="http://schemas.microsoft.com/office/2007/relationships/hdphoto" Target="../media/hdphoto9.wdp"/><Relationship Id="rId4" Type="http://schemas.openxmlformats.org/officeDocument/2006/relationships/image" Target="../media/image23.jpeg"/></Relationships>
</file>

<file path=ppt/slides/_rels/slide4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4.jpe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4.jpe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3.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152400" dist="317500" dir="5400000" sx="90000" sy="-19000" rotWithShape="0">
              <a:prstClr val="black">
                <a:alpha val="15000"/>
              </a:prstClr>
            </a:outerShdw>
          </a:effectLst>
          <a:scene3d>
            <a:camera prst="orthographicFront"/>
            <a:lightRig rig="threePt" dir="t"/>
          </a:scene3d>
          <a:sp3d>
            <a:bevelT prst="slope"/>
          </a:sp3d>
        </p:spPr>
        <p:txBody>
          <a:bodyPr>
            <a:noAutofit/>
          </a:bodyPr>
          <a:lstStyle/>
          <a:p>
            <a:br>
              <a:rPr lang="en-US" b="1" dirty="0"/>
            </a:br>
            <a:br>
              <a:rPr lang="en-US" b="1" dirty="0"/>
            </a:br>
            <a:br>
              <a:rPr lang="en-US" b="1" dirty="0"/>
            </a:br>
            <a:br>
              <a:rPr lang="en-US" b="1" dirty="0"/>
            </a:br>
            <a:br>
              <a:rPr lang="en-US" b="1" dirty="0"/>
            </a:br>
            <a:br>
              <a:rPr lang="en-US" b="1" dirty="0"/>
            </a:br>
            <a:br>
              <a:rPr lang="en-US" sz="3150" dirty="0"/>
            </a:br>
            <a:r>
              <a:rPr lang="en-US" sz="3150" dirty="0"/>
              <a:t> </a:t>
            </a:r>
            <a:br>
              <a:rPr lang="en-US" sz="3150" dirty="0"/>
            </a:br>
            <a:br>
              <a:rPr lang="en-US" sz="3150" dirty="0"/>
            </a:br>
            <a:endParaRPr lang="en-US" sz="3150" dirty="0"/>
          </a:p>
        </p:txBody>
      </p:sp>
      <p:sp>
        <p:nvSpPr>
          <p:cNvPr id="3" name="TextBox 2"/>
          <p:cNvSpPr txBox="1"/>
          <p:nvPr/>
        </p:nvSpPr>
        <p:spPr>
          <a:xfrm>
            <a:off x="2400300" y="4286374"/>
            <a:ext cx="7543800" cy="1975926"/>
          </a:xfrm>
          <a:prstGeom prst="rect">
            <a:avLst/>
          </a:prstGeom>
          <a:noFill/>
        </p:spPr>
        <p:txBody>
          <a:bodyPr wrap="square" rtlCol="0">
            <a:spAutoFit/>
          </a:bodyPr>
          <a:lstStyle/>
          <a:p>
            <a:pPr algn="ctr"/>
            <a:r>
              <a:rPr lang="en-US" sz="3200" dirty="0">
                <a:solidFill>
                  <a:schemeClr val="bg1"/>
                </a:solidFill>
                <a:latin typeface="Arial" charset="0"/>
                <a:ea typeface="Arial" charset="0"/>
                <a:cs typeface="Arial" charset="0"/>
              </a:rPr>
              <a:t>Mary-Ann Winkelmes, Ph.D.</a:t>
            </a:r>
          </a:p>
          <a:p>
            <a:pPr algn="ctr"/>
            <a:endParaRPr lang="en-US" sz="1200" dirty="0">
              <a:solidFill>
                <a:schemeClr val="bg1"/>
              </a:solidFill>
              <a:latin typeface="Arial" charset="0"/>
              <a:ea typeface="Arial" charset="0"/>
              <a:cs typeface="Arial" charset="0"/>
            </a:endParaRPr>
          </a:p>
          <a:p>
            <a:pPr>
              <a:lnSpc>
                <a:spcPct val="120000"/>
              </a:lnSpc>
            </a:pPr>
            <a:r>
              <a:rPr lang="en-US" sz="1600" b="1" dirty="0">
                <a:solidFill>
                  <a:schemeClr val="bg1"/>
                </a:solidFill>
                <a:latin typeface="Arial" charset="0"/>
                <a:ea typeface="Arial" charset="0"/>
                <a:cs typeface="Arial" charset="0"/>
              </a:rPr>
              <a:t>Executive Director, Center for Teaching and Learning, Brandeis University</a:t>
            </a:r>
          </a:p>
          <a:p>
            <a:pPr>
              <a:lnSpc>
                <a:spcPct val="120000"/>
              </a:lnSpc>
            </a:pPr>
            <a:r>
              <a:rPr lang="en-US" sz="1600" b="1" dirty="0">
                <a:solidFill>
                  <a:schemeClr val="bg1"/>
                </a:solidFill>
                <a:latin typeface="Arial" charset="0"/>
                <a:ea typeface="Arial" charset="0"/>
                <a:cs typeface="Arial" charset="0"/>
              </a:rPr>
              <a:t>Founder and Principal Investigator,</a:t>
            </a:r>
            <a:endParaRPr lang="en-US" sz="1600" dirty="0">
              <a:solidFill>
                <a:schemeClr val="bg1"/>
              </a:solidFill>
            </a:endParaRPr>
          </a:p>
          <a:p>
            <a:endParaRPr lang="en-US" sz="1200" dirty="0">
              <a:solidFill>
                <a:schemeClr val="bg1"/>
              </a:solidFill>
            </a:endParaRPr>
          </a:p>
          <a:p>
            <a:endParaRPr lang="en-US" sz="1200" dirty="0">
              <a:solidFill>
                <a:schemeClr val="bg1"/>
              </a:solidFill>
            </a:endParaRPr>
          </a:p>
          <a:p>
            <a:r>
              <a:rPr lang="en-US" sz="1600" dirty="0">
                <a:solidFill>
                  <a:schemeClr val="bg1"/>
                </a:solidFill>
              </a:rPr>
              <a:t> </a:t>
            </a:r>
          </a:p>
        </p:txBody>
      </p:sp>
      <p:pic>
        <p:nvPicPr>
          <p:cNvPr id="6" name="Picture 5" descr="TILT Higher Ed logo&#10;" title="TILT Higher Ed"/>
          <p:cNvPicPr>
            <a:picLocks noChangeAspect="1"/>
          </p:cNvPicPr>
          <p:nvPr/>
        </p:nvPicPr>
        <p:blipFill>
          <a:blip r:embed="rId3"/>
          <a:stretch>
            <a:fillRect/>
          </a:stretch>
        </p:blipFill>
        <p:spPr>
          <a:xfrm>
            <a:off x="5943600" y="5288422"/>
            <a:ext cx="990600" cy="331428"/>
          </a:xfrm>
          <a:prstGeom prst="rect">
            <a:avLst/>
          </a:prstGeom>
          <a:noFill/>
        </p:spPr>
      </p:pic>
      <p:sp>
        <p:nvSpPr>
          <p:cNvPr id="10" name="Title 1">
            <a:extLst>
              <a:ext uri="{FF2B5EF4-FFF2-40B4-BE49-F238E27FC236}">
                <a16:creationId xmlns:a16="http://schemas.microsoft.com/office/drawing/2014/main" id="{D208A21D-E93D-3E40-8381-29FB174F1BAE}"/>
              </a:ext>
            </a:extLst>
          </p:cNvPr>
          <p:cNvSpPr txBox="1">
            <a:spLocks/>
          </p:cNvSpPr>
          <p:nvPr/>
        </p:nvSpPr>
        <p:spPr>
          <a:xfrm>
            <a:off x="609600" y="1367889"/>
            <a:ext cx="11125200" cy="2387600"/>
          </a:xfrm>
        </p:spPr>
        <p:txBody>
          <a:bodyPr anchor="b"/>
          <a:lstStyle>
            <a:lvl1pPr algn="ctr" defTabSz="914400" rtl="0" eaLnBrk="1" latinLnBrk="0" hangingPunct="1">
              <a:lnSpc>
                <a:spcPct val="90000"/>
              </a:lnSpc>
              <a:spcBef>
                <a:spcPct val="0"/>
              </a:spcBef>
              <a:buNone/>
              <a:defRPr sz="6000" kern="1200" baseline="0">
                <a:solidFill>
                  <a:schemeClr val="bg1"/>
                </a:solidFill>
                <a:latin typeface="Whitney Book" charset="0"/>
                <a:ea typeface="+mj-ea"/>
                <a:cs typeface="+mj-cs"/>
              </a:defRPr>
            </a:lvl1pPr>
          </a:lstStyle>
          <a:p>
            <a:pPr>
              <a:lnSpc>
                <a:spcPct val="150000"/>
              </a:lnSpc>
            </a:pPr>
            <a:r>
              <a:rPr lang="en-US" sz="5000" b="1" dirty="0"/>
              <a:t>Transparency in Learning &amp; Teaching: </a:t>
            </a:r>
          </a:p>
          <a:p>
            <a:pPr>
              <a:lnSpc>
                <a:spcPct val="150000"/>
              </a:lnSpc>
            </a:pPr>
            <a:r>
              <a:rPr lang="en-US" sz="5000" b="1" dirty="0"/>
              <a:t>An Equity Imperative</a:t>
            </a:r>
            <a:endParaRPr lang="en-US" sz="5000" dirty="0">
              <a:latin typeface="Avenir Roman" panose="02000503020000020003" pitchFamily="2" charset="0"/>
            </a:endParaRPr>
          </a:p>
        </p:txBody>
      </p:sp>
      <p:sp>
        <p:nvSpPr>
          <p:cNvPr id="7" name="TextBox 6">
            <a:extLst>
              <a:ext uri="{FF2B5EF4-FFF2-40B4-BE49-F238E27FC236}">
                <a16:creationId xmlns:a16="http://schemas.microsoft.com/office/drawing/2014/main" id="{7A5F4F09-D5F9-6942-902A-9E73879D5141}"/>
              </a:ext>
            </a:extLst>
          </p:cNvPr>
          <p:cNvSpPr txBox="1"/>
          <p:nvPr/>
        </p:nvSpPr>
        <p:spPr>
          <a:xfrm>
            <a:off x="3257550" y="5777522"/>
            <a:ext cx="5676900" cy="1015663"/>
          </a:xfrm>
          <a:prstGeom prst="rect">
            <a:avLst/>
          </a:prstGeom>
          <a:noFill/>
        </p:spPr>
        <p:txBody>
          <a:bodyPr wrap="square" rtlCol="0">
            <a:spAutoFit/>
          </a:bodyPr>
          <a:lstStyle/>
          <a:p>
            <a:r>
              <a:rPr lang="en-US" sz="6000" b="1" dirty="0" err="1">
                <a:solidFill>
                  <a:srgbClr val="FFFF00"/>
                </a:solidFill>
                <a:latin typeface="Avenir Roman" panose="02000503020000020003" pitchFamily="2" charset="0"/>
              </a:rPr>
              <a:t>tiny.cc</a:t>
            </a:r>
            <a:r>
              <a:rPr lang="en-US" sz="6000" b="1" dirty="0">
                <a:solidFill>
                  <a:srgbClr val="FFFF00"/>
                </a:solidFill>
                <a:latin typeface="Avenir Roman" panose="02000503020000020003" pitchFamily="2" charset="0"/>
              </a:rPr>
              <a:t>/TILT-MA</a:t>
            </a:r>
          </a:p>
        </p:txBody>
      </p:sp>
    </p:spTree>
    <p:extLst>
      <p:ext uri="{BB962C8B-B14F-4D97-AF65-F5344CB8AC3E}">
        <p14:creationId xmlns:p14="http://schemas.microsoft.com/office/powerpoint/2010/main" val="2273666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1E429-1F27-EE4C-A5BB-B24DDB8176E0}"/>
              </a:ext>
            </a:extLst>
          </p:cNvPr>
          <p:cNvSpPr>
            <a:spLocks noGrp="1"/>
          </p:cNvSpPr>
          <p:nvPr>
            <p:ph type="title"/>
          </p:nvPr>
        </p:nvSpPr>
        <p:spPr/>
        <p:txBody>
          <a:bodyPr/>
          <a:lstStyle/>
          <a:p>
            <a:r>
              <a:rPr lang="en-US" b="0" dirty="0">
                <a:latin typeface="+mn-lt"/>
                <a:ea typeface="Arial" charset="0"/>
                <a:cs typeface="Arial" charset="0"/>
              </a:rPr>
              <a:t>1</a:t>
            </a:r>
            <a:r>
              <a:rPr lang="en-US" b="0" baseline="30000" dirty="0">
                <a:latin typeface="+mn-lt"/>
                <a:ea typeface="Arial" charset="0"/>
                <a:cs typeface="Arial" charset="0"/>
              </a:rPr>
              <a:t>st</a:t>
            </a:r>
            <a:r>
              <a:rPr lang="en-US" b="0" dirty="0">
                <a:latin typeface="+mn-lt"/>
                <a:ea typeface="Arial" charset="0"/>
                <a:cs typeface="Arial" charset="0"/>
              </a:rPr>
              <a:t> Study: Implementation</a:t>
            </a:r>
            <a:endParaRPr lang="en-US" b="0" dirty="0">
              <a:latin typeface="+mn-lt"/>
            </a:endParaRPr>
          </a:p>
        </p:txBody>
      </p:sp>
      <p:sp>
        <p:nvSpPr>
          <p:cNvPr id="5" name="Content Placeholder 2">
            <a:extLst>
              <a:ext uri="{FF2B5EF4-FFF2-40B4-BE49-F238E27FC236}">
                <a16:creationId xmlns:a16="http://schemas.microsoft.com/office/drawing/2014/main" id="{1CB7B023-CE12-4D44-9453-0E0587BC3E01}"/>
              </a:ext>
            </a:extLst>
          </p:cNvPr>
          <p:cNvSpPr>
            <a:spLocks noGrp="1"/>
          </p:cNvSpPr>
          <p:nvPr>
            <p:ph type="body" sz="quarter" idx="12"/>
          </p:nvPr>
        </p:nvSpPr>
        <p:spPr>
          <a:xfrm>
            <a:off x="914400" y="1828800"/>
            <a:ext cx="10515600" cy="4695092"/>
          </a:xfrm>
        </p:spPr>
        <p:txBody>
          <a:bodyPr>
            <a:noAutofit/>
          </a:bodyPr>
          <a:lstStyle/>
          <a:p>
            <a:pPr marL="0" indent="0">
              <a:buNone/>
            </a:pPr>
            <a:r>
              <a:rPr lang="en-US" sz="2800" dirty="0">
                <a:latin typeface="Arial"/>
                <a:cs typeface="Arial"/>
              </a:rPr>
              <a:t>2014-2016 AAC&amp;U study funded by</a:t>
            </a:r>
          </a:p>
          <a:p>
            <a:pPr marL="0" indent="0">
              <a:buNone/>
            </a:pPr>
            <a:r>
              <a:rPr lang="en-US" sz="2800" dirty="0">
                <a:latin typeface="Arial"/>
                <a:cs typeface="Arial"/>
              </a:rPr>
              <a:t>    “Transparency and Problem-Centered Learning”</a:t>
            </a:r>
          </a:p>
          <a:p>
            <a:pPr marL="0" indent="0">
              <a:buNone/>
            </a:pPr>
            <a:endParaRPr lang="en-US" sz="2800" dirty="0">
              <a:latin typeface="Arial"/>
              <a:cs typeface="Arial"/>
            </a:endParaRPr>
          </a:p>
          <a:p>
            <a:pPr lvl="1" indent="-257175"/>
            <a:r>
              <a:rPr lang="en-US" sz="2800" dirty="0">
                <a:latin typeface="Arial"/>
                <a:cs typeface="Arial"/>
              </a:rPr>
              <a:t>7 MSIs, 1800 students, 35 faculty</a:t>
            </a:r>
          </a:p>
          <a:p>
            <a:pPr lvl="2" indent="-257175"/>
            <a:r>
              <a:rPr lang="en-US" sz="2800" dirty="0">
                <a:latin typeface="Arial"/>
                <a:cs typeface="Arial"/>
              </a:rPr>
              <a:t>425 First generation students</a:t>
            </a:r>
          </a:p>
          <a:p>
            <a:pPr lvl="2" indent="-257175"/>
            <a:r>
              <a:rPr lang="en-US" sz="2800" dirty="0">
                <a:latin typeface="Arial"/>
                <a:cs typeface="Arial"/>
              </a:rPr>
              <a:t>402 non-white students</a:t>
            </a:r>
          </a:p>
          <a:p>
            <a:pPr lvl="2" indent="-257175"/>
            <a:r>
              <a:rPr lang="en-US" sz="2800" dirty="0">
                <a:latin typeface="Arial"/>
                <a:cs typeface="Arial"/>
              </a:rPr>
              <a:t>479 low-income students</a:t>
            </a:r>
          </a:p>
          <a:p>
            <a:pPr lvl="2" indent="-257175"/>
            <a:r>
              <a:rPr lang="en-US" sz="2800" dirty="0">
                <a:latin typeface="Arial"/>
                <a:cs typeface="Arial"/>
              </a:rPr>
              <a:t>297 multiracial students</a:t>
            </a:r>
          </a:p>
          <a:p>
            <a:pPr marL="600075" lvl="2" indent="0">
              <a:buNone/>
            </a:pPr>
            <a:endParaRPr lang="en-US" sz="2800" dirty="0">
              <a:latin typeface="Arial"/>
              <a:cs typeface="Arial"/>
            </a:endParaRPr>
          </a:p>
          <a:p>
            <a:pPr lvl="1" indent="-257175"/>
            <a:r>
              <a:rPr lang="en-US" sz="2800" dirty="0">
                <a:latin typeface="Arial"/>
                <a:cs typeface="Arial"/>
              </a:rPr>
              <a:t>2 x </a:t>
            </a:r>
            <a:r>
              <a:rPr lang="en-US" sz="2800" b="1" dirty="0">
                <a:latin typeface="Arial"/>
                <a:cs typeface="Arial"/>
              </a:rPr>
              <a:t>small teaching intervention </a:t>
            </a:r>
            <a:endParaRPr lang="en-US" sz="2800" dirty="0">
              <a:latin typeface="Arial"/>
              <a:cs typeface="Arial"/>
            </a:endParaRPr>
          </a:p>
          <a:p>
            <a:pPr lvl="1" indent="-257175"/>
            <a:endParaRPr lang="en-US" sz="2800" dirty="0">
              <a:solidFill>
                <a:schemeClr val="bg1"/>
              </a:solidFill>
              <a:latin typeface="Arial"/>
              <a:cs typeface="Arial"/>
            </a:endParaRPr>
          </a:p>
          <a:p>
            <a:pPr lvl="1" indent="-257175"/>
            <a:endParaRPr lang="en-US" sz="2800" dirty="0">
              <a:latin typeface="Arial"/>
              <a:cs typeface="Arial"/>
            </a:endParaRPr>
          </a:p>
        </p:txBody>
      </p:sp>
    </p:spTree>
    <p:extLst>
      <p:ext uri="{BB962C8B-B14F-4D97-AF65-F5344CB8AC3E}">
        <p14:creationId xmlns:p14="http://schemas.microsoft.com/office/powerpoint/2010/main" val="3889812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4F573-62FD-B945-8E04-A3788628E58F}"/>
              </a:ext>
            </a:extLst>
          </p:cNvPr>
          <p:cNvSpPr>
            <a:spLocks noGrp="1"/>
          </p:cNvSpPr>
          <p:nvPr>
            <p:ph type="title"/>
          </p:nvPr>
        </p:nvSpPr>
        <p:spPr/>
        <p:txBody>
          <a:bodyPr/>
          <a:lstStyle/>
          <a:p>
            <a:r>
              <a:rPr lang="en-US" altLang="en-US" dirty="0"/>
              <a:t>Transparent Assignment Design Template</a:t>
            </a:r>
            <a:endParaRPr lang="en-US" dirty="0"/>
          </a:p>
        </p:txBody>
      </p:sp>
      <p:sp>
        <p:nvSpPr>
          <p:cNvPr id="5" name="Shape 324">
            <a:extLst>
              <a:ext uri="{FF2B5EF4-FFF2-40B4-BE49-F238E27FC236}">
                <a16:creationId xmlns:a16="http://schemas.microsoft.com/office/drawing/2014/main" id="{F1141F20-EAF3-2645-9DEC-D84EEB826E69}"/>
              </a:ext>
            </a:extLst>
          </p:cNvPr>
          <p:cNvSpPr txBox="1">
            <a:spLocks noGrp="1"/>
          </p:cNvSpPr>
          <p:nvPr>
            <p:ph type="body" sz="quarter" idx="12"/>
          </p:nvPr>
        </p:nvSpPr>
        <p:spPr>
          <a:prstGeom prst="rect">
            <a:avLst/>
          </a:prstGeom>
          <a:noFill/>
          <a:ln>
            <a:noFill/>
          </a:ln>
        </p:spPr>
        <p:txBody>
          <a:bodyPr vert="horz" wrap="square" lIns="68569" tIns="34275" rIns="68569" bIns="34275" numCol="1" rtlCol="0" anchor="t" anchorCtr="0" compatLnSpc="1">
            <a:prstTxWarp prst="textNoShape">
              <a:avLst/>
            </a:prstTxWarp>
            <a:noAutofit/>
          </a:bodyPr>
          <a:lstStyle/>
          <a:p>
            <a:pPr marL="0" indent="0">
              <a:lnSpc>
                <a:spcPct val="120000"/>
              </a:lnSpc>
              <a:spcBef>
                <a:spcPts val="0"/>
              </a:spcBef>
              <a:buClr>
                <a:schemeClr val="dk1"/>
              </a:buClr>
              <a:buSzPct val="25000"/>
              <a:buNone/>
            </a:pPr>
            <a:r>
              <a:rPr lang="en-US" sz="2800" b="1" dirty="0">
                <a:solidFill>
                  <a:srgbClr val="042ECE"/>
                </a:solidFill>
                <a:latin typeface="Arial"/>
                <a:ea typeface="Arial"/>
                <a:cs typeface="Arial"/>
                <a:sym typeface="Arial"/>
              </a:rPr>
              <a:t>Purpose</a:t>
            </a:r>
          </a:p>
          <a:p>
            <a:pPr lvl="1">
              <a:spcBef>
                <a:spcPts val="0"/>
              </a:spcBef>
              <a:buClr>
                <a:schemeClr val="dk1"/>
              </a:buClr>
              <a:buSzPct val="100000"/>
              <a:buFont typeface="Arial"/>
              <a:buChar char="•"/>
            </a:pPr>
            <a:r>
              <a:rPr lang="en-US" sz="2800" dirty="0">
                <a:solidFill>
                  <a:schemeClr val="dk1"/>
                </a:solidFill>
                <a:latin typeface="Arial"/>
                <a:ea typeface="Arial"/>
                <a:cs typeface="Arial"/>
                <a:sym typeface="Arial"/>
              </a:rPr>
              <a:t>Skills practiced          long-term relevance to students’ lives </a:t>
            </a:r>
          </a:p>
          <a:p>
            <a:pPr lvl="1">
              <a:spcBef>
                <a:spcPts val="0"/>
              </a:spcBef>
              <a:buClr>
                <a:schemeClr val="dk1"/>
              </a:buClr>
              <a:buSzPct val="100000"/>
              <a:buFont typeface="Arial"/>
              <a:buChar char="•"/>
            </a:pPr>
            <a:r>
              <a:rPr lang="en-US" sz="2800" dirty="0">
                <a:solidFill>
                  <a:schemeClr val="dk1"/>
                </a:solidFill>
                <a:latin typeface="Arial"/>
                <a:ea typeface="Arial"/>
                <a:cs typeface="Arial"/>
                <a:sym typeface="Arial"/>
              </a:rPr>
              <a:t>Knowledge gained    relation to stated learning outcomes</a:t>
            </a:r>
          </a:p>
          <a:p>
            <a:pPr marL="0" indent="0">
              <a:lnSpc>
                <a:spcPct val="90000"/>
              </a:lnSpc>
              <a:spcBef>
                <a:spcPts val="0"/>
              </a:spcBef>
              <a:buClr>
                <a:schemeClr val="dk1"/>
              </a:buClr>
              <a:buSzPct val="100000"/>
              <a:buFont typeface="Arial"/>
              <a:buChar char="•"/>
            </a:pPr>
            <a:r>
              <a:rPr lang="en-US" sz="2800" b="1" dirty="0">
                <a:solidFill>
                  <a:srgbClr val="042ECE"/>
                </a:solidFill>
                <a:latin typeface="Arial"/>
                <a:ea typeface="Arial"/>
                <a:cs typeface="Arial"/>
                <a:sym typeface="Arial"/>
              </a:rPr>
              <a:t>Task</a:t>
            </a:r>
          </a:p>
          <a:p>
            <a:pPr lvl="1">
              <a:lnSpc>
                <a:spcPct val="90000"/>
              </a:lnSpc>
              <a:spcBef>
                <a:spcPts val="0"/>
              </a:spcBef>
              <a:buClr>
                <a:schemeClr val="dk1"/>
              </a:buClr>
              <a:buSzPct val="100000"/>
              <a:buFont typeface="Arial"/>
              <a:buChar char="•"/>
            </a:pPr>
            <a:r>
              <a:rPr lang="en-US" sz="2800" dirty="0">
                <a:solidFill>
                  <a:schemeClr val="dk1"/>
                </a:solidFill>
                <a:latin typeface="Arial"/>
                <a:ea typeface="Arial"/>
                <a:cs typeface="Arial"/>
                <a:sym typeface="Arial"/>
              </a:rPr>
              <a:t>What students will do  </a:t>
            </a:r>
          </a:p>
          <a:p>
            <a:pPr lvl="1">
              <a:lnSpc>
                <a:spcPct val="90000"/>
              </a:lnSpc>
              <a:spcBef>
                <a:spcPts val="0"/>
              </a:spcBef>
              <a:buClr>
                <a:schemeClr val="dk1"/>
              </a:buClr>
              <a:buSzPct val="100000"/>
              <a:buFont typeface="Arial"/>
              <a:buChar char="•"/>
            </a:pPr>
            <a:r>
              <a:rPr lang="en-US" sz="2800" dirty="0">
                <a:solidFill>
                  <a:schemeClr val="dk1"/>
                </a:solidFill>
                <a:latin typeface="Arial"/>
                <a:ea typeface="Arial"/>
                <a:cs typeface="Arial"/>
                <a:sym typeface="Arial"/>
              </a:rPr>
              <a:t>How to do it (steps to follow, avoid)</a:t>
            </a:r>
          </a:p>
          <a:p>
            <a:pPr marL="457200" lvl="1" indent="0">
              <a:lnSpc>
                <a:spcPct val="90000"/>
              </a:lnSpc>
              <a:spcBef>
                <a:spcPts val="0"/>
              </a:spcBef>
              <a:buClr>
                <a:schemeClr val="dk1"/>
              </a:buClr>
              <a:buSzPct val="100000"/>
              <a:buNone/>
            </a:pPr>
            <a:endParaRPr sz="2800" dirty="0">
              <a:solidFill>
                <a:schemeClr val="dk1"/>
              </a:solidFill>
              <a:latin typeface="Arial"/>
              <a:ea typeface="Arial"/>
              <a:cs typeface="Arial"/>
              <a:sym typeface="Arial"/>
            </a:endParaRPr>
          </a:p>
          <a:p>
            <a:pPr marL="0" indent="0">
              <a:lnSpc>
                <a:spcPct val="90000"/>
              </a:lnSpc>
              <a:spcBef>
                <a:spcPts val="0"/>
              </a:spcBef>
              <a:buClr>
                <a:schemeClr val="dk1"/>
              </a:buClr>
              <a:buSzPct val="100000"/>
              <a:buFont typeface="Arial"/>
              <a:buChar char="•"/>
            </a:pPr>
            <a:r>
              <a:rPr lang="en-US" sz="2800" b="1" dirty="0">
                <a:solidFill>
                  <a:srgbClr val="042ECE"/>
                </a:solidFill>
                <a:latin typeface="Arial"/>
                <a:ea typeface="Arial"/>
                <a:cs typeface="Arial"/>
                <a:sym typeface="Arial"/>
              </a:rPr>
              <a:t>Criteria</a:t>
            </a:r>
            <a:r>
              <a:rPr lang="en-US" sz="2800" dirty="0">
                <a:solidFill>
                  <a:srgbClr val="042ECE"/>
                </a:solidFill>
                <a:latin typeface="Arial"/>
                <a:ea typeface="Arial"/>
                <a:cs typeface="Arial"/>
                <a:sym typeface="Arial"/>
              </a:rPr>
              <a:t> </a:t>
            </a:r>
            <a:r>
              <a:rPr lang="en-US" sz="2800" dirty="0">
                <a:solidFill>
                  <a:schemeClr val="dk1"/>
                </a:solidFill>
                <a:latin typeface="Arial"/>
                <a:ea typeface="Arial"/>
                <a:cs typeface="Arial"/>
                <a:sym typeface="Arial"/>
              </a:rPr>
              <a:t>for success</a:t>
            </a:r>
          </a:p>
          <a:p>
            <a:pPr lvl="1">
              <a:lnSpc>
                <a:spcPct val="90000"/>
              </a:lnSpc>
              <a:spcBef>
                <a:spcPts val="0"/>
              </a:spcBef>
              <a:buClr>
                <a:schemeClr val="dk1"/>
              </a:buClr>
              <a:buSzPct val="100000"/>
              <a:buFont typeface="Arial"/>
              <a:buChar char="•"/>
            </a:pPr>
            <a:r>
              <a:rPr lang="en-US" sz="2800" dirty="0">
                <a:solidFill>
                  <a:schemeClr val="dk1"/>
                </a:solidFill>
                <a:latin typeface="Arial"/>
                <a:ea typeface="Arial"/>
                <a:cs typeface="Arial"/>
                <a:sym typeface="Arial"/>
              </a:rPr>
              <a:t>Checklist or rubric in advance so students can self-evaluate</a:t>
            </a:r>
          </a:p>
          <a:p>
            <a:pPr lvl="1">
              <a:lnSpc>
                <a:spcPct val="90000"/>
              </a:lnSpc>
              <a:spcBef>
                <a:spcPts val="0"/>
              </a:spcBef>
              <a:buClr>
                <a:schemeClr val="dk1"/>
              </a:buClr>
              <a:buSzPct val="100000"/>
              <a:buFont typeface="Arial"/>
              <a:buChar char="•"/>
            </a:pPr>
            <a:r>
              <a:rPr lang="en-US" sz="2800" dirty="0">
                <a:solidFill>
                  <a:schemeClr val="dk1"/>
                </a:solidFill>
                <a:latin typeface="Arial"/>
                <a:ea typeface="Arial"/>
                <a:cs typeface="Arial"/>
                <a:sym typeface="Arial"/>
              </a:rPr>
              <a:t>What excellence looks like (real world examples where students/faculty apply those criteria)</a:t>
            </a:r>
          </a:p>
          <a:p>
            <a:pPr marL="0" indent="0" algn="r">
              <a:lnSpc>
                <a:spcPct val="90000"/>
              </a:lnSpc>
              <a:spcBef>
                <a:spcPts val="0"/>
              </a:spcBef>
              <a:buClr>
                <a:schemeClr val="dk1"/>
              </a:buClr>
              <a:buSzPct val="25000"/>
              <a:buNone/>
            </a:pPr>
            <a:endParaRPr sz="2800" u="sng" dirty="0">
              <a:solidFill>
                <a:schemeClr val="hlink"/>
              </a:solidFill>
              <a:latin typeface="Arial"/>
              <a:ea typeface="Arial"/>
              <a:cs typeface="Arial"/>
              <a:sym typeface="Arial"/>
              <a:hlinkClick r:id="" action="ppaction://noaction"/>
            </a:endParaRPr>
          </a:p>
          <a:p>
            <a:pPr marL="0" indent="0" algn="r">
              <a:lnSpc>
                <a:spcPct val="90000"/>
              </a:lnSpc>
              <a:spcBef>
                <a:spcPts val="0"/>
              </a:spcBef>
              <a:buClr>
                <a:schemeClr val="dk1"/>
              </a:buClr>
              <a:buSzPct val="25000"/>
              <a:buNone/>
            </a:pPr>
            <a:endParaRPr sz="2800" u="sng" dirty="0">
              <a:solidFill>
                <a:schemeClr val="hlink"/>
              </a:solidFill>
              <a:latin typeface="Arial"/>
              <a:ea typeface="Arial"/>
              <a:cs typeface="Arial"/>
              <a:sym typeface="Arial"/>
              <a:hlinkClick r:id="" action="ppaction://noaction"/>
            </a:endParaRPr>
          </a:p>
          <a:p>
            <a:pPr marL="0" indent="0" algn="r">
              <a:lnSpc>
                <a:spcPct val="90000"/>
              </a:lnSpc>
              <a:spcBef>
                <a:spcPts val="0"/>
              </a:spcBef>
              <a:buClr>
                <a:srgbClr val="0000FF"/>
              </a:buClr>
              <a:buSzPct val="25000"/>
              <a:buNone/>
            </a:pPr>
            <a:endParaRPr lang="en-US" sz="2800" dirty="0">
              <a:solidFill>
                <a:schemeClr val="hlink"/>
              </a:solidFill>
              <a:latin typeface="Arial Narrow" charset="0"/>
              <a:ea typeface="Arial Narrow" charset="0"/>
              <a:cs typeface="Arial Narrow" charset="0"/>
              <a:sym typeface="Arial"/>
              <a:hlinkClick r:id="rId2"/>
            </a:endParaRPr>
          </a:p>
        </p:txBody>
      </p:sp>
      <p:sp>
        <p:nvSpPr>
          <p:cNvPr id="6" name="Shape 325">
            <a:extLst>
              <a:ext uri="{FF2B5EF4-FFF2-40B4-BE49-F238E27FC236}">
                <a16:creationId xmlns:a16="http://schemas.microsoft.com/office/drawing/2014/main" id="{E209ADD3-B206-B34B-B575-AD1209003633}"/>
              </a:ext>
            </a:extLst>
          </p:cNvPr>
          <p:cNvSpPr txBox="1"/>
          <p:nvPr/>
        </p:nvSpPr>
        <p:spPr>
          <a:xfrm>
            <a:off x="4572000" y="2057400"/>
            <a:ext cx="571500" cy="1229464"/>
          </a:xfrm>
          <a:prstGeom prst="rect">
            <a:avLst/>
          </a:prstGeom>
          <a:noFill/>
          <a:ln>
            <a:noFill/>
          </a:ln>
        </p:spPr>
        <p:txBody>
          <a:bodyPr lIns="68569" tIns="34275" rIns="68569" bIns="34275" anchor="t" anchorCtr="0">
            <a:noAutofit/>
          </a:bodyPr>
          <a:lstStyle/>
          <a:p>
            <a:pPr>
              <a:buSzPct val="25000"/>
            </a:pPr>
            <a:r>
              <a:rPr lang="en-US" sz="8000" dirty="0">
                <a:solidFill>
                  <a:srgbClr val="042ECE"/>
                </a:solidFill>
                <a:latin typeface="Calibri"/>
                <a:ea typeface="Calibri"/>
                <a:cs typeface="Calibri"/>
                <a:sym typeface="Calibri"/>
              </a:rPr>
              <a:t>}</a:t>
            </a:r>
          </a:p>
        </p:txBody>
      </p:sp>
    </p:spTree>
    <p:extLst>
      <p:ext uri="{BB962C8B-B14F-4D97-AF65-F5344CB8AC3E}">
        <p14:creationId xmlns:p14="http://schemas.microsoft.com/office/powerpoint/2010/main" val="3269969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311C3-5EF3-9149-9EAD-59CB2F8AD6F4}"/>
              </a:ext>
            </a:extLst>
          </p:cNvPr>
          <p:cNvSpPr>
            <a:spLocks noGrp="1"/>
          </p:cNvSpPr>
          <p:nvPr>
            <p:ph type="title"/>
          </p:nvPr>
        </p:nvSpPr>
        <p:spPr/>
        <p:txBody>
          <a:bodyPr/>
          <a:lstStyle/>
          <a:p>
            <a:r>
              <a:rPr lang="en-US" dirty="0"/>
              <a:t>Results, 2 Studies:</a:t>
            </a:r>
          </a:p>
        </p:txBody>
      </p:sp>
      <p:sp>
        <p:nvSpPr>
          <p:cNvPr id="5" name="Content Placeholder 2">
            <a:extLst>
              <a:ext uri="{FF2B5EF4-FFF2-40B4-BE49-F238E27FC236}">
                <a16:creationId xmlns:a16="http://schemas.microsoft.com/office/drawing/2014/main" id="{F6B0757A-6C29-1C42-93AE-FCC2281F60BD}"/>
              </a:ext>
            </a:extLst>
          </p:cNvPr>
          <p:cNvSpPr>
            <a:spLocks noGrp="1"/>
          </p:cNvSpPr>
          <p:nvPr>
            <p:ph type="body" sz="quarter" idx="12"/>
          </p:nvPr>
        </p:nvSpPr>
        <p:spPr/>
        <p:txBody>
          <a:bodyPr/>
          <a:lstStyle/>
          <a:p>
            <a:r>
              <a:rPr lang="en-US" dirty="0">
                <a:latin typeface="Arial"/>
                <a:cs typeface="Arial"/>
              </a:rPr>
              <a:t>Boosted students’ learning in 3 important ways (medium-large effect for underserved students):</a:t>
            </a:r>
          </a:p>
          <a:p>
            <a:endParaRPr lang="en-US" dirty="0">
              <a:latin typeface="Arial"/>
              <a:cs typeface="Arial"/>
            </a:endParaRPr>
          </a:p>
          <a:p>
            <a:pPr lvl="2" indent="-257175"/>
            <a:r>
              <a:rPr lang="en-US" sz="3000" dirty="0">
                <a:latin typeface="Arial"/>
                <a:cs typeface="Arial"/>
              </a:rPr>
              <a:t>Academic confidence</a:t>
            </a:r>
          </a:p>
          <a:p>
            <a:pPr lvl="2" indent="-257175"/>
            <a:r>
              <a:rPr lang="en-US" sz="3000" dirty="0">
                <a:latin typeface="Arial"/>
                <a:cs typeface="Arial"/>
              </a:rPr>
              <a:t>Sense of belonging</a:t>
            </a:r>
          </a:p>
          <a:p>
            <a:pPr lvl="2" indent="-257175"/>
            <a:r>
              <a:rPr lang="en-US" sz="3000" dirty="0">
                <a:latin typeface="Arial"/>
                <a:cs typeface="Arial"/>
              </a:rPr>
              <a:t>Metacognitive awareness of skill development (employer-valued skills, Hart Research Assoc.)</a:t>
            </a:r>
          </a:p>
          <a:p>
            <a:pPr lvl="2" indent="-257175"/>
            <a:r>
              <a:rPr lang="en-US" sz="3000" dirty="0">
                <a:latin typeface="Arial"/>
                <a:cs typeface="Arial"/>
              </a:rPr>
              <a:t>Retention rates into 2</a:t>
            </a:r>
            <a:r>
              <a:rPr lang="en-US" sz="3000" baseline="30000" dirty="0">
                <a:latin typeface="Arial"/>
                <a:cs typeface="Arial"/>
              </a:rPr>
              <a:t>nd</a:t>
            </a:r>
            <a:r>
              <a:rPr lang="en-US" sz="3000" dirty="0">
                <a:latin typeface="Arial"/>
                <a:cs typeface="Arial"/>
              </a:rPr>
              <a:t> year, 3</a:t>
            </a:r>
            <a:r>
              <a:rPr lang="en-US" sz="3000" baseline="30000" dirty="0">
                <a:latin typeface="Arial"/>
                <a:cs typeface="Arial"/>
              </a:rPr>
              <a:t>rd</a:t>
            </a:r>
            <a:r>
              <a:rPr lang="en-US" sz="3000" dirty="0">
                <a:latin typeface="Arial"/>
                <a:cs typeface="Arial"/>
              </a:rPr>
              <a:t> year</a:t>
            </a:r>
          </a:p>
          <a:p>
            <a:pPr marL="600075" lvl="2" indent="0">
              <a:buNone/>
            </a:pPr>
            <a:endParaRPr lang="en-US" sz="3000" dirty="0">
              <a:latin typeface="Arial"/>
              <a:cs typeface="Arial"/>
            </a:endParaRPr>
          </a:p>
          <a:p>
            <a:endParaRPr lang="en-US" dirty="0"/>
          </a:p>
        </p:txBody>
      </p:sp>
      <p:sp>
        <p:nvSpPr>
          <p:cNvPr id="6" name="TextBox 5">
            <a:extLst>
              <a:ext uri="{FF2B5EF4-FFF2-40B4-BE49-F238E27FC236}">
                <a16:creationId xmlns:a16="http://schemas.microsoft.com/office/drawing/2014/main" id="{77561671-88DB-BB47-B53B-2CD57A651D59}"/>
              </a:ext>
            </a:extLst>
          </p:cNvPr>
          <p:cNvSpPr txBox="1"/>
          <p:nvPr/>
        </p:nvSpPr>
        <p:spPr>
          <a:xfrm rot="20760082">
            <a:off x="7204920" y="2972479"/>
            <a:ext cx="3932102" cy="830997"/>
          </a:xfrm>
          <a:prstGeom prst="rect">
            <a:avLst/>
          </a:prstGeom>
          <a:noFill/>
          <a:ln>
            <a:solidFill>
              <a:srgbClr val="042ECE"/>
            </a:solidFill>
          </a:ln>
        </p:spPr>
        <p:txBody>
          <a:bodyPr wrap="none" rtlCol="0">
            <a:spAutoFit/>
          </a:bodyPr>
          <a:lstStyle/>
          <a:p>
            <a:pPr algn="ctr"/>
            <a:r>
              <a:rPr lang="en-US" sz="2400" b="1" dirty="0">
                <a:solidFill>
                  <a:srgbClr val="042ECE"/>
                </a:solidFill>
              </a:rPr>
              <a:t>SUCCESS PREDICTORS</a:t>
            </a:r>
          </a:p>
          <a:p>
            <a:r>
              <a:rPr lang="en-US" sz="2400" b="1" dirty="0">
                <a:solidFill>
                  <a:srgbClr val="042ECE"/>
                </a:solidFill>
              </a:rPr>
              <a:t>Increased persistence, grades</a:t>
            </a:r>
          </a:p>
        </p:txBody>
      </p:sp>
    </p:spTree>
    <p:extLst>
      <p:ext uri="{BB962C8B-B14F-4D97-AF65-F5344CB8AC3E}">
        <p14:creationId xmlns:p14="http://schemas.microsoft.com/office/powerpoint/2010/main" val="2479023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3AAE6-8520-7D41-95A2-1DCB340F6698}"/>
              </a:ext>
            </a:extLst>
          </p:cNvPr>
          <p:cNvSpPr>
            <a:spLocks noGrp="1"/>
          </p:cNvSpPr>
          <p:nvPr>
            <p:ph type="title"/>
          </p:nvPr>
        </p:nvSpPr>
        <p:spPr>
          <a:xfrm>
            <a:off x="800100" y="457200"/>
            <a:ext cx="10744200" cy="685800"/>
          </a:xfrm>
        </p:spPr>
        <p:txBody>
          <a:bodyPr/>
          <a:lstStyle/>
          <a:p>
            <a:r>
              <a:rPr lang="en-US" dirty="0">
                <a:solidFill>
                  <a:schemeClr val="bg1"/>
                </a:solidFill>
              </a:rPr>
              <a:t>                                             1</a:t>
            </a:r>
            <a:r>
              <a:rPr lang="en-US" baseline="30000" dirty="0">
                <a:solidFill>
                  <a:schemeClr val="bg1"/>
                </a:solidFill>
              </a:rPr>
              <a:t>st</a:t>
            </a:r>
            <a:r>
              <a:rPr lang="en-US" dirty="0">
                <a:solidFill>
                  <a:schemeClr val="bg1"/>
                </a:solidFill>
              </a:rPr>
              <a:t> Study: AAC&amp;U</a:t>
            </a:r>
            <a:br>
              <a:rPr lang="en-US" dirty="0"/>
            </a:br>
            <a:r>
              <a:rPr lang="en-US" dirty="0"/>
              <a:t>Impact: Boosted Success Predictors for ALL </a:t>
            </a:r>
          </a:p>
        </p:txBody>
      </p:sp>
      <p:sp>
        <p:nvSpPr>
          <p:cNvPr id="3" name="Text Placeholder 2">
            <a:extLst>
              <a:ext uri="{FF2B5EF4-FFF2-40B4-BE49-F238E27FC236}">
                <a16:creationId xmlns:a16="http://schemas.microsoft.com/office/drawing/2014/main" id="{283F9DA3-48F3-1C4A-BA73-A0C597E975B4}"/>
              </a:ext>
            </a:extLst>
          </p:cNvPr>
          <p:cNvSpPr>
            <a:spLocks noGrp="1"/>
          </p:cNvSpPr>
          <p:nvPr>
            <p:ph type="body" sz="quarter" idx="12"/>
          </p:nvPr>
        </p:nvSpPr>
        <p:spPr/>
        <p:txBody>
          <a:bodyPr/>
          <a:lstStyle/>
          <a:p>
            <a:r>
              <a:rPr lang="en-US" dirty="0"/>
              <a:t> </a:t>
            </a:r>
          </a:p>
        </p:txBody>
      </p:sp>
      <p:pic>
        <p:nvPicPr>
          <p:cNvPr id="5" name="Content Placeholder 5" descr="Graph shows: for all students in all disciplines, students who received transparent instruction reported higher awareness of skill development, confidence and sense of belonging (with small to medium magnitude of effect)&#10;" title="bar graph">
            <a:extLst>
              <a:ext uri="{FF2B5EF4-FFF2-40B4-BE49-F238E27FC236}">
                <a16:creationId xmlns:a16="http://schemas.microsoft.com/office/drawing/2014/main" id="{692CDD65-EF4E-B149-8E41-4C6DEE9839E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85000"/>
                    </a14:imgEffect>
                  </a14:imgLayer>
                </a14:imgProps>
              </a:ext>
              <a:ext uri="{28A0092B-C50C-407E-A947-70E740481C1C}">
                <a14:useLocalDpi xmlns:a14="http://schemas.microsoft.com/office/drawing/2010/main" val="0"/>
              </a:ext>
            </a:extLst>
          </a:blip>
          <a:stretch>
            <a:fillRect/>
          </a:stretch>
        </p:blipFill>
        <p:spPr>
          <a:xfrm>
            <a:off x="914400" y="2034795"/>
            <a:ext cx="10515600" cy="4213606"/>
          </a:xfrm>
          <a:prstGeom prst="rect">
            <a:avLst/>
          </a:prstGeom>
        </p:spPr>
      </p:pic>
    </p:spTree>
    <p:extLst>
      <p:ext uri="{BB962C8B-B14F-4D97-AF65-F5344CB8AC3E}">
        <p14:creationId xmlns:p14="http://schemas.microsoft.com/office/powerpoint/2010/main" val="2586719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FDC75-851F-0B4E-90DC-5A94DB91CFDF}"/>
              </a:ext>
            </a:extLst>
          </p:cNvPr>
          <p:cNvSpPr>
            <a:spLocks noGrp="1"/>
          </p:cNvSpPr>
          <p:nvPr>
            <p:ph type="title"/>
          </p:nvPr>
        </p:nvSpPr>
        <p:spPr>
          <a:xfrm>
            <a:off x="685800" y="457200"/>
            <a:ext cx="10744200" cy="685800"/>
          </a:xfrm>
        </p:spPr>
        <p:txBody>
          <a:bodyPr/>
          <a:lstStyle/>
          <a:p>
            <a:r>
              <a:rPr lang="en-US" dirty="0">
                <a:solidFill>
                  <a:schemeClr val="bg1"/>
                </a:solidFill>
              </a:rPr>
              <a:t>							  1</a:t>
            </a:r>
            <a:r>
              <a:rPr lang="en-US" baseline="30000" dirty="0">
                <a:solidFill>
                  <a:schemeClr val="bg1"/>
                </a:solidFill>
              </a:rPr>
              <a:t>st</a:t>
            </a:r>
            <a:r>
              <a:rPr lang="en-US" dirty="0">
                <a:solidFill>
                  <a:schemeClr val="bg1"/>
                </a:solidFill>
              </a:rPr>
              <a:t> Study: AAC&amp;U</a:t>
            </a:r>
            <a:br>
              <a:rPr lang="en-US" dirty="0"/>
            </a:br>
            <a:r>
              <a:rPr lang="en-US" dirty="0"/>
              <a:t>Baseline Equivalence</a:t>
            </a:r>
          </a:p>
        </p:txBody>
      </p:sp>
      <p:sp>
        <p:nvSpPr>
          <p:cNvPr id="3" name="Text Placeholder 2">
            <a:extLst>
              <a:ext uri="{FF2B5EF4-FFF2-40B4-BE49-F238E27FC236}">
                <a16:creationId xmlns:a16="http://schemas.microsoft.com/office/drawing/2014/main" id="{7EDE02C9-7C12-5E4E-A831-1A9D24C74C8D}"/>
              </a:ext>
            </a:extLst>
          </p:cNvPr>
          <p:cNvSpPr>
            <a:spLocks noGrp="1"/>
          </p:cNvSpPr>
          <p:nvPr>
            <p:ph type="body" sz="quarter" idx="12"/>
          </p:nvPr>
        </p:nvSpPr>
        <p:spPr/>
        <p:txBody>
          <a:bodyPr/>
          <a:lstStyle/>
          <a:p>
            <a:r>
              <a:rPr lang="en-US" dirty="0"/>
              <a:t> </a:t>
            </a:r>
          </a:p>
        </p:txBody>
      </p:sp>
      <p:pic>
        <p:nvPicPr>
          <p:cNvPr id="5" name="Content Placeholder 7" descr="graph indicating baseline equivalence between the 2 groups at the beginning of the term with respect to critical thinking skill sets (self-reported by students)" title="graph">
            <a:extLst>
              <a:ext uri="{FF2B5EF4-FFF2-40B4-BE49-F238E27FC236}">
                <a16:creationId xmlns:a16="http://schemas.microsoft.com/office/drawing/2014/main" id="{02FD539D-D19C-E446-95BF-7DF56FDA3B65}"/>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1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91546" y="1905000"/>
            <a:ext cx="10714653" cy="4343400"/>
          </a:xfrm>
          <a:prstGeom prst="rect">
            <a:avLst/>
          </a:prstGeom>
        </p:spPr>
      </p:pic>
    </p:spTree>
    <p:extLst>
      <p:ext uri="{BB962C8B-B14F-4D97-AF65-F5344CB8AC3E}">
        <p14:creationId xmlns:p14="http://schemas.microsoft.com/office/powerpoint/2010/main" val="871749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A8724-7EB4-F34F-B8E2-5C1B69459F52}"/>
              </a:ext>
            </a:extLst>
          </p:cNvPr>
          <p:cNvSpPr>
            <a:spLocks noGrp="1"/>
          </p:cNvSpPr>
          <p:nvPr>
            <p:ph type="title"/>
          </p:nvPr>
        </p:nvSpPr>
        <p:spPr>
          <a:xfrm>
            <a:off x="685800" y="381000"/>
            <a:ext cx="11430000" cy="685800"/>
          </a:xfrm>
        </p:spPr>
        <p:txBody>
          <a:bodyPr/>
          <a:lstStyle/>
          <a:p>
            <a:r>
              <a:rPr lang="en-US" dirty="0">
                <a:solidFill>
                  <a:schemeClr val="bg1"/>
                </a:solidFill>
              </a:rPr>
              <a:t>					        1</a:t>
            </a:r>
            <a:r>
              <a:rPr lang="en-US" baseline="30000" dirty="0">
                <a:solidFill>
                  <a:schemeClr val="bg1"/>
                </a:solidFill>
              </a:rPr>
              <a:t>st</a:t>
            </a:r>
            <a:r>
              <a:rPr lang="en-US" dirty="0">
                <a:solidFill>
                  <a:schemeClr val="bg1"/>
                </a:solidFill>
              </a:rPr>
              <a:t> Study: </a:t>
            </a:r>
            <a:r>
              <a:rPr lang="en-US" dirty="0" err="1">
                <a:solidFill>
                  <a:schemeClr val="bg1"/>
                </a:solidFill>
              </a:rPr>
              <a:t>AAC&amp;U</a:t>
            </a:r>
            <a:r>
              <a:rPr lang="en-US" dirty="0" err="1"/>
              <a:t>Impact</a:t>
            </a:r>
            <a:r>
              <a:rPr lang="en-US" dirty="0"/>
              <a:t>: Greater Gains for Underserved Students</a:t>
            </a:r>
          </a:p>
        </p:txBody>
      </p:sp>
      <p:sp>
        <p:nvSpPr>
          <p:cNvPr id="3" name="Text Placeholder 2">
            <a:extLst>
              <a:ext uri="{FF2B5EF4-FFF2-40B4-BE49-F238E27FC236}">
                <a16:creationId xmlns:a16="http://schemas.microsoft.com/office/drawing/2014/main" id="{2A50C7F4-95D7-2E4F-ACB6-68FEA73A3B9E}"/>
              </a:ext>
            </a:extLst>
          </p:cNvPr>
          <p:cNvSpPr>
            <a:spLocks noGrp="1"/>
          </p:cNvSpPr>
          <p:nvPr>
            <p:ph type="body" sz="quarter" idx="12"/>
          </p:nvPr>
        </p:nvSpPr>
        <p:spPr/>
        <p:txBody>
          <a:bodyPr/>
          <a:lstStyle/>
          <a:p>
            <a:r>
              <a:rPr lang="en-US" dirty="0"/>
              <a:t> </a:t>
            </a:r>
          </a:p>
        </p:txBody>
      </p:sp>
      <p:pic>
        <p:nvPicPr>
          <p:cNvPr id="5" name="Content Placeholder 3" descr="Graph indicating greater gains for underserved students" title="graph">
            <a:extLst>
              <a:ext uri="{FF2B5EF4-FFF2-40B4-BE49-F238E27FC236}">
                <a16:creationId xmlns:a16="http://schemas.microsoft.com/office/drawing/2014/main" id="{702D2279-EDA1-3C4B-A4D4-5978D7F7807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78000"/>
                    </a14:imgEffect>
                  </a14:imgLayer>
                </a14:imgProps>
              </a:ext>
              <a:ext uri="{28A0092B-C50C-407E-A947-70E740481C1C}">
                <a14:useLocalDpi xmlns:a14="http://schemas.microsoft.com/office/drawing/2010/main" val="0"/>
              </a:ext>
            </a:extLst>
          </a:blip>
          <a:stretch>
            <a:fillRect/>
          </a:stretch>
        </p:blipFill>
        <p:spPr>
          <a:xfrm>
            <a:off x="685800" y="1905000"/>
            <a:ext cx="10744200" cy="4495800"/>
          </a:xfrm>
          <a:prstGeom prst="rect">
            <a:avLst/>
          </a:prstGeom>
        </p:spPr>
      </p:pic>
    </p:spTree>
    <p:extLst>
      <p:ext uri="{BB962C8B-B14F-4D97-AF65-F5344CB8AC3E}">
        <p14:creationId xmlns:p14="http://schemas.microsoft.com/office/powerpoint/2010/main" val="1090857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39CCAC-3B0D-2C45-8E21-1D8395399B03}"/>
              </a:ext>
            </a:extLst>
          </p:cNvPr>
          <p:cNvSpPr txBox="1">
            <a:spLocks noGrp="1"/>
          </p:cNvSpPr>
          <p:nvPr>
            <p:ph type="title"/>
          </p:nvPr>
        </p:nvSpPr>
        <p:spPr>
          <a:xfrm>
            <a:off x="762000" y="971550"/>
            <a:ext cx="11201400" cy="701731"/>
          </a:xfrm>
          <a:prstGeom prst="rect">
            <a:avLst/>
          </a:prstGeom>
          <a:solidFill>
            <a:schemeClr val="bg1"/>
          </a:solidFill>
        </p:spPr>
        <p:txBody>
          <a:bodyPr wrap="square" rtlCol="0">
            <a:spAutoFit/>
          </a:bodyPr>
          <a:lstStyle/>
          <a:p>
            <a:r>
              <a:rPr lang="en-US" b="1" dirty="0">
                <a:cs typeface="Arial" panose="020B0604020202020204" pitchFamily="34" charset="0"/>
              </a:rPr>
              <a:t>2</a:t>
            </a:r>
            <a:r>
              <a:rPr lang="en-US" b="1" baseline="30000" dirty="0">
                <a:cs typeface="Arial" panose="020B0604020202020204" pitchFamily="34" charset="0"/>
              </a:rPr>
              <a:t>nd</a:t>
            </a:r>
            <a:r>
              <a:rPr lang="en-US" b="1" dirty="0">
                <a:cs typeface="Arial" panose="020B0604020202020204" pitchFamily="34" charset="0"/>
              </a:rPr>
              <a:t> Study UNLV: 1-year Retention Rates Increase</a:t>
            </a:r>
          </a:p>
        </p:txBody>
      </p:sp>
      <p:sp>
        <p:nvSpPr>
          <p:cNvPr id="3" name="Text Placeholder 2">
            <a:extLst>
              <a:ext uri="{FF2B5EF4-FFF2-40B4-BE49-F238E27FC236}">
                <a16:creationId xmlns:a16="http://schemas.microsoft.com/office/drawing/2014/main" id="{D0FA7490-C9D1-DE42-939A-D1AC064F7751}"/>
              </a:ext>
            </a:extLst>
          </p:cNvPr>
          <p:cNvSpPr>
            <a:spLocks noGrp="1"/>
          </p:cNvSpPr>
          <p:nvPr>
            <p:ph type="body" sz="quarter" idx="12"/>
          </p:nvPr>
        </p:nvSpPr>
        <p:spPr/>
        <p:txBody>
          <a:bodyPr/>
          <a:lstStyle/>
          <a:p>
            <a:r>
              <a:rPr lang="en-US" dirty="0"/>
              <a:t> </a:t>
            </a:r>
          </a:p>
        </p:txBody>
      </p:sp>
      <p:graphicFrame>
        <p:nvGraphicFramePr>
          <p:cNvPr id="8" name="Content Placeholder 3" descr="graph indicating higher 1st year to 2nd year retention rates for students who received transparent instruction" title="graph">
            <a:extLst>
              <a:ext uri="{FF2B5EF4-FFF2-40B4-BE49-F238E27FC236}">
                <a16:creationId xmlns:a16="http://schemas.microsoft.com/office/drawing/2014/main" id="{6710E386-FF5F-2642-8EDB-4FA410F43734}"/>
              </a:ext>
            </a:extLst>
          </p:cNvPr>
          <p:cNvGraphicFramePr>
            <a:graphicFrameLocks/>
          </p:cNvGraphicFramePr>
          <p:nvPr>
            <p:extLst>
              <p:ext uri="{D42A27DB-BD31-4B8C-83A1-F6EECF244321}">
                <p14:modId xmlns:p14="http://schemas.microsoft.com/office/powerpoint/2010/main" val="3469157075"/>
              </p:ext>
            </p:extLst>
          </p:nvPr>
        </p:nvGraphicFramePr>
        <p:xfrm>
          <a:off x="769776" y="1143000"/>
          <a:ext cx="10896600" cy="594527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03848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64E79-44ED-5E45-8552-5F46B164ABBF}"/>
              </a:ext>
            </a:extLst>
          </p:cNvPr>
          <p:cNvSpPr>
            <a:spLocks noGrp="1"/>
          </p:cNvSpPr>
          <p:nvPr>
            <p:ph type="title"/>
          </p:nvPr>
        </p:nvSpPr>
        <p:spPr>
          <a:xfrm>
            <a:off x="762000" y="914400"/>
            <a:ext cx="11430000" cy="742950"/>
          </a:xfrm>
        </p:spPr>
        <p:txBody>
          <a:bodyPr/>
          <a:lstStyle/>
          <a:p>
            <a:r>
              <a:rPr lang="en-US" dirty="0">
                <a:cs typeface="Arial" panose="020B0604020202020204" pitchFamily="34" charset="0"/>
              </a:rPr>
              <a:t>2</a:t>
            </a:r>
            <a:r>
              <a:rPr lang="en-US" baseline="30000" dirty="0">
                <a:cs typeface="Arial" panose="020B0604020202020204" pitchFamily="34" charset="0"/>
              </a:rPr>
              <a:t>nd</a:t>
            </a:r>
            <a:r>
              <a:rPr lang="en-US" dirty="0">
                <a:cs typeface="Arial" panose="020B0604020202020204" pitchFamily="34" charset="0"/>
              </a:rPr>
              <a:t> Study UNLV: 2-year Retention Rates Increase</a:t>
            </a:r>
            <a:endParaRPr lang="en-US" dirty="0"/>
          </a:p>
        </p:txBody>
      </p:sp>
      <p:sp>
        <p:nvSpPr>
          <p:cNvPr id="3" name="Text Placeholder 2">
            <a:extLst>
              <a:ext uri="{FF2B5EF4-FFF2-40B4-BE49-F238E27FC236}">
                <a16:creationId xmlns:a16="http://schemas.microsoft.com/office/drawing/2014/main" id="{D1BFF06F-A6D4-2B4A-9F9C-F8D7789D0064}"/>
              </a:ext>
            </a:extLst>
          </p:cNvPr>
          <p:cNvSpPr>
            <a:spLocks noGrp="1"/>
          </p:cNvSpPr>
          <p:nvPr>
            <p:ph type="body" sz="quarter" idx="12"/>
          </p:nvPr>
        </p:nvSpPr>
        <p:spPr/>
        <p:txBody>
          <a:bodyPr/>
          <a:lstStyle/>
          <a:p>
            <a:r>
              <a:rPr lang="en-US" dirty="0"/>
              <a:t> </a:t>
            </a:r>
          </a:p>
        </p:txBody>
      </p:sp>
      <p:graphicFrame>
        <p:nvGraphicFramePr>
          <p:cNvPr id="5" name="Content Placeholder 4" descr="Graph indicating greater first year through third year retention rates for students receiving transparent instruction" title="graph">
            <a:extLst>
              <a:ext uri="{FF2B5EF4-FFF2-40B4-BE49-F238E27FC236}">
                <a16:creationId xmlns:a16="http://schemas.microsoft.com/office/drawing/2014/main" id="{E8E809DA-CDB6-4A40-9A2A-18BE58A7ABF7}"/>
              </a:ext>
            </a:extLst>
          </p:cNvPr>
          <p:cNvGraphicFramePr>
            <a:graphicFrameLocks/>
          </p:cNvGraphicFramePr>
          <p:nvPr>
            <p:extLst>
              <p:ext uri="{D42A27DB-BD31-4B8C-83A1-F6EECF244321}">
                <p14:modId xmlns:p14="http://schemas.microsoft.com/office/powerpoint/2010/main" val="68867423"/>
              </p:ext>
            </p:extLst>
          </p:nvPr>
        </p:nvGraphicFramePr>
        <p:xfrm>
          <a:off x="285750" y="1143000"/>
          <a:ext cx="11525250" cy="58645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98845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EC7B1-3CDD-7A4F-8E2C-D2F00E56F255}"/>
              </a:ext>
            </a:extLst>
          </p:cNvPr>
          <p:cNvSpPr>
            <a:spLocks noGrp="1"/>
          </p:cNvSpPr>
          <p:nvPr>
            <p:ph type="title"/>
          </p:nvPr>
        </p:nvSpPr>
        <p:spPr>
          <a:xfrm>
            <a:off x="228600" y="971550"/>
            <a:ext cx="12039600" cy="685800"/>
          </a:xfrm>
        </p:spPr>
        <p:txBody>
          <a:bodyPr/>
          <a:lstStyle/>
          <a:p>
            <a:r>
              <a:rPr lang="en-US" dirty="0"/>
              <a:t>2</a:t>
            </a:r>
            <a:r>
              <a:rPr lang="en-US" baseline="30000" dirty="0"/>
              <a:t>nd</a:t>
            </a:r>
            <a:r>
              <a:rPr lang="en-US" sz="3800" dirty="0"/>
              <a:t> Study UNLV: Students See Increased Skill Development</a:t>
            </a:r>
          </a:p>
        </p:txBody>
      </p:sp>
      <p:sp>
        <p:nvSpPr>
          <p:cNvPr id="3" name="Text Placeholder 2">
            <a:extLst>
              <a:ext uri="{FF2B5EF4-FFF2-40B4-BE49-F238E27FC236}">
                <a16:creationId xmlns:a16="http://schemas.microsoft.com/office/drawing/2014/main" id="{120778FC-FF97-A24A-89C0-9C2279AF0552}"/>
              </a:ext>
            </a:extLst>
          </p:cNvPr>
          <p:cNvSpPr>
            <a:spLocks noGrp="1"/>
          </p:cNvSpPr>
          <p:nvPr>
            <p:ph type="body" sz="quarter" idx="12"/>
          </p:nvPr>
        </p:nvSpPr>
        <p:spPr/>
        <p:txBody>
          <a:bodyPr/>
          <a:lstStyle/>
          <a:p>
            <a:r>
              <a:rPr lang="en-US" dirty="0"/>
              <a:t> </a:t>
            </a:r>
          </a:p>
        </p:txBody>
      </p:sp>
      <p:pic>
        <p:nvPicPr>
          <p:cNvPr id="5" name="Content Placeholder 3" descr="Graph indicating greater gains in the skill of collaborating with others effectively for students who received transparent instruction vs. those students who did not" title="graph">
            <a:extLst>
              <a:ext uri="{FF2B5EF4-FFF2-40B4-BE49-F238E27FC236}">
                <a16:creationId xmlns:a16="http://schemas.microsoft.com/office/drawing/2014/main" id="{985B1C78-5D75-9545-AFC2-1FF5929C958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62000"/>
                    </a14:imgEffect>
                  </a14:imgLayer>
                </a14:imgProps>
              </a:ext>
              <a:ext uri="{28A0092B-C50C-407E-A947-70E740481C1C}">
                <a14:useLocalDpi xmlns:a14="http://schemas.microsoft.com/office/drawing/2010/main" val="0"/>
              </a:ext>
            </a:extLst>
          </a:blip>
          <a:stretch>
            <a:fillRect/>
          </a:stretch>
        </p:blipFill>
        <p:spPr>
          <a:xfrm>
            <a:off x="457200" y="1771650"/>
            <a:ext cx="11201400" cy="4552950"/>
          </a:xfrm>
          <a:prstGeom prst="rect">
            <a:avLst/>
          </a:prstGeom>
        </p:spPr>
      </p:pic>
    </p:spTree>
    <p:extLst>
      <p:ext uri="{BB962C8B-B14F-4D97-AF65-F5344CB8AC3E}">
        <p14:creationId xmlns:p14="http://schemas.microsoft.com/office/powerpoint/2010/main" val="2586775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636AB14-D8D2-C04F-92A6-E2A90556C64F}"/>
              </a:ext>
            </a:extLst>
          </p:cNvPr>
          <p:cNvSpPr>
            <a:spLocks noGrp="1"/>
          </p:cNvSpPr>
          <p:nvPr>
            <p:ph type="title"/>
          </p:nvPr>
        </p:nvSpPr>
        <p:spPr>
          <a:xfrm>
            <a:off x="152400" y="971550"/>
            <a:ext cx="12039600" cy="685800"/>
          </a:xfrm>
        </p:spPr>
        <p:txBody>
          <a:bodyPr/>
          <a:lstStyle/>
          <a:p>
            <a:r>
              <a:rPr lang="en-US" sz="4000" b="0" dirty="0"/>
              <a:t>2</a:t>
            </a:r>
            <a:r>
              <a:rPr lang="en-US" sz="4000" b="0" baseline="30000" dirty="0"/>
              <a:t>nd</a:t>
            </a:r>
            <a:r>
              <a:rPr lang="en-US" sz="4000" b="0" dirty="0"/>
              <a:t> Study UNLV: Students See Increased Skill Development</a:t>
            </a:r>
          </a:p>
        </p:txBody>
      </p:sp>
      <p:sp>
        <p:nvSpPr>
          <p:cNvPr id="3" name="Text Placeholder 2">
            <a:extLst>
              <a:ext uri="{FF2B5EF4-FFF2-40B4-BE49-F238E27FC236}">
                <a16:creationId xmlns:a16="http://schemas.microsoft.com/office/drawing/2014/main" id="{67FE2A6C-6DD2-D84F-A40A-A3FD36E94926}"/>
              </a:ext>
            </a:extLst>
          </p:cNvPr>
          <p:cNvSpPr>
            <a:spLocks noGrp="1"/>
          </p:cNvSpPr>
          <p:nvPr>
            <p:ph type="body" sz="quarter" idx="12"/>
          </p:nvPr>
        </p:nvSpPr>
        <p:spPr/>
        <p:txBody>
          <a:bodyPr/>
          <a:lstStyle/>
          <a:p>
            <a:r>
              <a:rPr lang="en-US" dirty="0"/>
              <a:t> </a:t>
            </a:r>
          </a:p>
        </p:txBody>
      </p:sp>
      <p:pic>
        <p:nvPicPr>
          <p:cNvPr id="5" name="Content Placeholder 3" descr="Graph indicating greater gains in the skill of collaborating with others effectively for students in Humanities and Social Sciences courses who received transparent instruction vs. those students who did not" title="graph">
            <a:extLst>
              <a:ext uri="{FF2B5EF4-FFF2-40B4-BE49-F238E27FC236}">
                <a16:creationId xmlns:a16="http://schemas.microsoft.com/office/drawing/2014/main" id="{51B1791F-6D7E-EE48-AC1D-A699774689B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83000"/>
                    </a14:imgEffect>
                  </a14:imgLayer>
                </a14:imgProps>
              </a:ext>
              <a:ext uri="{28A0092B-C50C-407E-A947-70E740481C1C}">
                <a14:useLocalDpi xmlns:a14="http://schemas.microsoft.com/office/drawing/2010/main" val="0"/>
              </a:ext>
            </a:extLst>
          </a:blip>
          <a:stretch>
            <a:fillRect/>
          </a:stretch>
        </p:blipFill>
        <p:spPr>
          <a:xfrm>
            <a:off x="400050" y="1657350"/>
            <a:ext cx="11487150" cy="4743450"/>
          </a:xfrm>
          <a:prstGeom prst="rect">
            <a:avLst/>
          </a:prstGeom>
        </p:spPr>
      </p:pic>
    </p:spTree>
    <p:extLst>
      <p:ext uri="{BB962C8B-B14F-4D97-AF65-F5344CB8AC3E}">
        <p14:creationId xmlns:p14="http://schemas.microsoft.com/office/powerpoint/2010/main" val="1390473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8BF5D-1EA5-E845-9A90-1DD37C8CF591}"/>
              </a:ext>
            </a:extLst>
          </p:cNvPr>
          <p:cNvSpPr>
            <a:spLocks noGrp="1"/>
          </p:cNvSpPr>
          <p:nvPr>
            <p:ph type="title"/>
          </p:nvPr>
        </p:nvSpPr>
        <p:spPr>
          <a:xfrm>
            <a:off x="762000" y="971550"/>
            <a:ext cx="11277600" cy="685800"/>
          </a:xfrm>
        </p:spPr>
        <p:txBody>
          <a:bodyPr/>
          <a:lstStyle/>
          <a:p>
            <a:r>
              <a:rPr lang="en-US" dirty="0"/>
              <a:t>Overview</a:t>
            </a:r>
            <a:br>
              <a:rPr lang="en-US" sz="5400" dirty="0">
                <a:solidFill>
                  <a:srgbClr val="FFFF00"/>
                </a:solidFill>
              </a:rPr>
            </a:br>
            <a:br>
              <a:rPr lang="en-US" dirty="0">
                <a:solidFill>
                  <a:srgbClr val="FFFF00"/>
                </a:solidFill>
              </a:rPr>
            </a:br>
            <a:endParaRPr lang="en-US" dirty="0"/>
          </a:p>
        </p:txBody>
      </p:sp>
      <p:sp>
        <p:nvSpPr>
          <p:cNvPr id="5" name="Content Placeholder 2">
            <a:extLst>
              <a:ext uri="{FF2B5EF4-FFF2-40B4-BE49-F238E27FC236}">
                <a16:creationId xmlns:a16="http://schemas.microsoft.com/office/drawing/2014/main" id="{7EC20A95-28C9-1745-9895-AD0EEBF68F52}"/>
              </a:ext>
            </a:extLst>
          </p:cNvPr>
          <p:cNvSpPr>
            <a:spLocks noGrp="1"/>
          </p:cNvSpPr>
          <p:nvPr>
            <p:ph type="body" sz="quarter" idx="12"/>
          </p:nvPr>
        </p:nvSpPr>
        <p:spPr>
          <a:xfrm>
            <a:off x="762000" y="1828800"/>
            <a:ext cx="11010900" cy="4695092"/>
          </a:xfrm>
        </p:spPr>
        <p:txBody>
          <a:bodyPr>
            <a:noAutofit/>
          </a:bodyPr>
          <a:lstStyle/>
          <a:p>
            <a:r>
              <a:rPr lang="en-US" sz="2400" b="1" dirty="0">
                <a:latin typeface="Arial" panose="020B0604020202020204" pitchFamily="34" charset="0"/>
                <a:cs typeface="Arial" panose="020B0604020202020204" pitchFamily="34" charset="0"/>
              </a:rPr>
              <a:t>PURPOSE </a:t>
            </a:r>
            <a:r>
              <a:rPr lang="en-US" sz="2400" dirty="0">
                <a:latin typeface="Arial" panose="020B0604020202020204" pitchFamily="34" charset="0"/>
                <a:cs typeface="Arial" panose="020B0604020202020204" pitchFamily="34" charset="0"/>
              </a:rPr>
              <a:t>OF THIS SESSION:</a:t>
            </a:r>
          </a:p>
          <a:p>
            <a:pPr lvl="2"/>
            <a:r>
              <a:rPr lang="en-US" sz="2400" dirty="0">
                <a:latin typeface="Arial" panose="020B0604020202020204" pitchFamily="34" charset="0"/>
                <a:cs typeface="Arial" panose="020B0604020202020204" pitchFamily="34" charset="0"/>
              </a:rPr>
              <a:t>Understand how transparent instruction can offer equitable opportunities  for all college students to succeed online/hybrid;</a:t>
            </a:r>
          </a:p>
          <a:p>
            <a:pPr lvl="2"/>
            <a:r>
              <a:rPr lang="en-US" sz="2400" dirty="0">
                <a:latin typeface="Arial" panose="020B0604020202020204" pitchFamily="34" charset="0"/>
                <a:cs typeface="Arial" panose="020B0604020202020204" pitchFamily="34" charset="0"/>
              </a:rPr>
              <a:t>Consider applications in your contexts </a:t>
            </a:r>
          </a:p>
          <a:p>
            <a:r>
              <a:rPr lang="en-US" sz="2400" b="1" dirty="0">
                <a:latin typeface="Arial" panose="020B0604020202020204" pitchFamily="34" charset="0"/>
                <a:cs typeface="Arial" panose="020B0604020202020204" pitchFamily="34" charset="0"/>
              </a:rPr>
              <a:t>TASKS</a:t>
            </a:r>
            <a:r>
              <a:rPr lang="en-US" sz="2400" dirty="0">
                <a:latin typeface="Arial" panose="020B0604020202020204" pitchFamily="34" charset="0"/>
                <a:cs typeface="Arial" panose="020B0604020202020204" pitchFamily="34" charset="0"/>
              </a:rPr>
              <a:t>: </a:t>
            </a:r>
          </a:p>
          <a:p>
            <a:pPr marL="10287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(me) Review: summary of research findings </a:t>
            </a:r>
          </a:p>
          <a:p>
            <a:pPr marL="10287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(you) Apply: to sample assignments; to your own contexts </a:t>
            </a:r>
          </a:p>
          <a:p>
            <a:r>
              <a:rPr lang="en-US" sz="2400" b="1" dirty="0">
                <a:latin typeface="Arial" panose="020B0604020202020204" pitchFamily="34" charset="0"/>
                <a:cs typeface="Arial" panose="020B0604020202020204" pitchFamily="34" charset="0"/>
              </a:rPr>
              <a:t>CRITERIA</a:t>
            </a:r>
            <a:r>
              <a:rPr lang="en-US" sz="2400" dirty="0">
                <a:latin typeface="Arial" panose="020B0604020202020204" pitchFamily="34" charset="0"/>
                <a:cs typeface="Arial" panose="020B0604020202020204" pitchFamily="34" charset="0"/>
              </a:rPr>
              <a:t>: You’ll leave with </a:t>
            </a:r>
          </a:p>
          <a:p>
            <a:pPr marL="10287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Understanding of how transparency promotes equity </a:t>
            </a:r>
          </a:p>
          <a:p>
            <a:pPr marL="10287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Tools to design and assess equitable learning </a:t>
            </a:r>
          </a:p>
          <a:p>
            <a:pPr marL="10287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Strategies to promote equitable learning </a:t>
            </a:r>
          </a:p>
        </p:txBody>
      </p:sp>
    </p:spTree>
    <p:extLst>
      <p:ext uri="{BB962C8B-B14F-4D97-AF65-F5344CB8AC3E}">
        <p14:creationId xmlns:p14="http://schemas.microsoft.com/office/powerpoint/2010/main" val="1993996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AC50757-D3D1-E34A-8978-AD06188F271A}"/>
              </a:ext>
            </a:extLst>
          </p:cNvPr>
          <p:cNvSpPr>
            <a:spLocks noGrp="1"/>
          </p:cNvSpPr>
          <p:nvPr>
            <p:ph type="title"/>
          </p:nvPr>
        </p:nvSpPr>
        <p:spPr>
          <a:xfrm>
            <a:off x="0" y="971550"/>
            <a:ext cx="12039600" cy="685800"/>
          </a:xfrm>
        </p:spPr>
        <p:txBody>
          <a:bodyPr/>
          <a:lstStyle/>
          <a:p>
            <a:r>
              <a:rPr lang="en-US" sz="4000" b="0" dirty="0"/>
              <a:t>2</a:t>
            </a:r>
            <a:r>
              <a:rPr lang="en-US" sz="4000" b="0" baseline="30000" dirty="0"/>
              <a:t>nd</a:t>
            </a:r>
            <a:r>
              <a:rPr lang="en-US" sz="4000" b="0" dirty="0"/>
              <a:t> Study UNLV: Students See Increased Skill Development</a:t>
            </a:r>
          </a:p>
        </p:txBody>
      </p:sp>
      <p:sp>
        <p:nvSpPr>
          <p:cNvPr id="3" name="Text Placeholder 2">
            <a:extLst>
              <a:ext uri="{FF2B5EF4-FFF2-40B4-BE49-F238E27FC236}">
                <a16:creationId xmlns:a16="http://schemas.microsoft.com/office/drawing/2014/main" id="{A52F0EB3-C85E-9248-BEDC-03A3151A73CF}"/>
              </a:ext>
            </a:extLst>
          </p:cNvPr>
          <p:cNvSpPr>
            <a:spLocks noGrp="1"/>
          </p:cNvSpPr>
          <p:nvPr>
            <p:ph type="body" sz="quarter" idx="12"/>
          </p:nvPr>
        </p:nvSpPr>
        <p:spPr/>
        <p:txBody>
          <a:bodyPr/>
          <a:lstStyle/>
          <a:p>
            <a:r>
              <a:rPr lang="en-US" dirty="0"/>
              <a:t> </a:t>
            </a:r>
          </a:p>
        </p:txBody>
      </p:sp>
      <p:pic>
        <p:nvPicPr>
          <p:cNvPr id="5" name="Content Placeholder 3" descr="Graph indicating greater gains in writing skills for students in STEM courses who received transparent instruction vs. those students who did not" title="graph">
            <a:extLst>
              <a:ext uri="{FF2B5EF4-FFF2-40B4-BE49-F238E27FC236}">
                <a16:creationId xmlns:a16="http://schemas.microsoft.com/office/drawing/2014/main" id="{0A510CCC-6013-B84B-B4C3-3319E9C2B1E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82000"/>
                    </a14:imgEffect>
                  </a14:imgLayer>
                </a14:imgProps>
              </a:ext>
              <a:ext uri="{28A0092B-C50C-407E-A947-70E740481C1C}">
                <a14:useLocalDpi xmlns:a14="http://schemas.microsoft.com/office/drawing/2010/main" val="0"/>
              </a:ext>
            </a:extLst>
          </a:blip>
          <a:stretch>
            <a:fillRect/>
          </a:stretch>
        </p:blipFill>
        <p:spPr>
          <a:xfrm>
            <a:off x="304800" y="1905000"/>
            <a:ext cx="11506200" cy="4419600"/>
          </a:xfrm>
          <a:prstGeom prst="rect">
            <a:avLst/>
          </a:prstGeom>
        </p:spPr>
      </p:pic>
    </p:spTree>
    <p:extLst>
      <p:ext uri="{BB962C8B-B14F-4D97-AF65-F5344CB8AC3E}">
        <p14:creationId xmlns:p14="http://schemas.microsoft.com/office/powerpoint/2010/main" val="2006918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D055B-BF96-FF49-A7C3-1C61FF1074F9}"/>
              </a:ext>
            </a:extLst>
          </p:cNvPr>
          <p:cNvSpPr>
            <a:spLocks noGrp="1"/>
          </p:cNvSpPr>
          <p:nvPr>
            <p:ph type="title"/>
          </p:nvPr>
        </p:nvSpPr>
        <p:spPr>
          <a:xfrm>
            <a:off x="743338" y="1147229"/>
            <a:ext cx="11811000" cy="685800"/>
          </a:xfrm>
        </p:spPr>
        <p:txBody>
          <a:bodyPr/>
          <a:lstStyle/>
          <a:p>
            <a:r>
              <a:rPr lang="en-US" b="0" dirty="0">
                <a:cs typeface="Arial" panose="020B0604020202020204" pitchFamily="34" charset="0"/>
              </a:rPr>
              <a:t>Two Studies: The TILT Intervention </a:t>
            </a:r>
            <a:br>
              <a:rPr lang="en-US" b="0" dirty="0">
                <a:cs typeface="Arial" panose="020B0604020202020204" pitchFamily="34" charset="0"/>
              </a:rPr>
            </a:br>
            <a:endParaRPr lang="en-US" b="0" dirty="0"/>
          </a:p>
        </p:txBody>
      </p:sp>
      <p:sp>
        <p:nvSpPr>
          <p:cNvPr id="3" name="Text Placeholder 2">
            <a:extLst>
              <a:ext uri="{FF2B5EF4-FFF2-40B4-BE49-F238E27FC236}">
                <a16:creationId xmlns:a16="http://schemas.microsoft.com/office/drawing/2014/main" id="{849FF205-6D49-1F49-BB8D-E0BFAA6E5499}"/>
              </a:ext>
            </a:extLst>
          </p:cNvPr>
          <p:cNvSpPr>
            <a:spLocks noGrp="1"/>
          </p:cNvSpPr>
          <p:nvPr>
            <p:ph type="body" sz="quarter" idx="12"/>
          </p:nvPr>
        </p:nvSpPr>
        <p:spPr>
          <a:xfrm>
            <a:off x="871536" y="2683941"/>
            <a:ext cx="10515600" cy="4695092"/>
          </a:xfrm>
        </p:spPr>
        <p:txBody>
          <a:bodyPr/>
          <a:lstStyle/>
          <a:p>
            <a:r>
              <a:rPr lang="en-US" dirty="0"/>
              <a:t> </a:t>
            </a:r>
          </a:p>
        </p:txBody>
      </p:sp>
      <p:sp>
        <p:nvSpPr>
          <p:cNvPr id="5" name="Shape 324">
            <a:extLst>
              <a:ext uri="{FF2B5EF4-FFF2-40B4-BE49-F238E27FC236}">
                <a16:creationId xmlns:a16="http://schemas.microsoft.com/office/drawing/2014/main" id="{AC2DB6AE-8CF4-BA49-AAD4-25D281CB9E1A}"/>
              </a:ext>
            </a:extLst>
          </p:cNvPr>
          <p:cNvSpPr txBox="1">
            <a:spLocks/>
          </p:cNvSpPr>
          <p:nvPr/>
        </p:nvSpPr>
        <p:spPr>
          <a:xfrm>
            <a:off x="761998" y="2055390"/>
            <a:ext cx="10734675" cy="4127726"/>
          </a:xfrm>
          <a:prstGeom prst="rect">
            <a:avLst/>
          </a:prstGeom>
          <a:noFill/>
          <a:ln>
            <a:noFill/>
          </a:ln>
        </p:spPr>
        <p:txBody>
          <a:bodyPr vert="horz" wrap="square" lIns="68569" tIns="34275" rIns="68569" bIns="34275" numCol="1" rtlCol="0" anchor="t" anchorCtr="0" compatLnSpc="1">
            <a:prstTxWarp prst="textNoShape">
              <a:avLst/>
            </a:prstTxWarp>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80000"/>
              </a:lnSpc>
              <a:spcBef>
                <a:spcPts val="0"/>
              </a:spcBef>
              <a:buClr>
                <a:schemeClr val="dk1"/>
              </a:buClr>
              <a:buSzPct val="25000"/>
              <a:buFont typeface="Arial"/>
              <a:buNone/>
            </a:pPr>
            <a:r>
              <a:rPr lang="en-US" b="1" dirty="0">
                <a:solidFill>
                  <a:srgbClr val="042ECE"/>
                </a:solidFill>
                <a:latin typeface="Arial" panose="020B0604020202020204" pitchFamily="34" charset="0"/>
                <a:ea typeface="Arial"/>
                <a:cs typeface="Arial" panose="020B0604020202020204" pitchFamily="34" charset="0"/>
                <a:sym typeface="Arial"/>
              </a:rPr>
              <a:t>Purpose</a:t>
            </a:r>
          </a:p>
          <a:p>
            <a:pPr lvl="1">
              <a:lnSpc>
                <a:spcPct val="80000"/>
              </a:lnSpc>
              <a:spcBef>
                <a:spcPts val="0"/>
              </a:spcBef>
              <a:buClr>
                <a:schemeClr val="dk1"/>
              </a:buClr>
              <a:buSzPct val="100000"/>
            </a:pPr>
            <a:r>
              <a:rPr lang="en-US" sz="2800" dirty="0">
                <a:solidFill>
                  <a:schemeClr val="dk1"/>
                </a:solidFill>
                <a:latin typeface="Arial" panose="020B0604020202020204" pitchFamily="34" charset="0"/>
                <a:ea typeface="Arial"/>
                <a:cs typeface="Arial" panose="020B0604020202020204" pitchFamily="34" charset="0"/>
                <a:sym typeface="Arial"/>
              </a:rPr>
              <a:t>Skills practiced                  long-term relevance </a:t>
            </a:r>
          </a:p>
          <a:p>
            <a:pPr lvl="1">
              <a:lnSpc>
                <a:spcPct val="80000"/>
              </a:lnSpc>
              <a:spcBef>
                <a:spcPts val="0"/>
              </a:spcBef>
              <a:buClr>
                <a:schemeClr val="dk1"/>
              </a:buClr>
              <a:buSzPct val="100000"/>
            </a:pPr>
            <a:r>
              <a:rPr lang="en-US" sz="2800" dirty="0">
                <a:solidFill>
                  <a:schemeClr val="dk1"/>
                </a:solidFill>
                <a:latin typeface="Arial" panose="020B0604020202020204" pitchFamily="34" charset="0"/>
                <a:ea typeface="Arial"/>
                <a:cs typeface="Arial" panose="020B0604020202020204" pitchFamily="34" charset="0"/>
                <a:sym typeface="Arial"/>
              </a:rPr>
              <a:t>Knowledge gained             to students’ lives</a:t>
            </a:r>
          </a:p>
          <a:p>
            <a:pPr marL="342900" lvl="1" indent="0">
              <a:lnSpc>
                <a:spcPct val="80000"/>
              </a:lnSpc>
              <a:spcBef>
                <a:spcPts val="0"/>
              </a:spcBef>
              <a:buClr>
                <a:schemeClr val="dk1"/>
              </a:buClr>
              <a:buSzPct val="100000"/>
              <a:buFont typeface="Arial"/>
              <a:buNone/>
            </a:pPr>
            <a:endParaRPr lang="en-US" sz="2800" dirty="0">
              <a:solidFill>
                <a:schemeClr val="dk1"/>
              </a:solidFill>
              <a:latin typeface="Arial" panose="020B0604020202020204" pitchFamily="34" charset="0"/>
              <a:ea typeface="Arial"/>
              <a:cs typeface="Arial" panose="020B0604020202020204" pitchFamily="34" charset="0"/>
              <a:sym typeface="Arial"/>
            </a:endParaRPr>
          </a:p>
          <a:p>
            <a:pPr marL="0" indent="0">
              <a:lnSpc>
                <a:spcPct val="80000"/>
              </a:lnSpc>
              <a:spcBef>
                <a:spcPts val="0"/>
              </a:spcBef>
              <a:buClr>
                <a:schemeClr val="dk1"/>
              </a:buClr>
              <a:buSzPct val="100000"/>
            </a:pPr>
            <a:r>
              <a:rPr lang="en-US" b="1" dirty="0">
                <a:solidFill>
                  <a:srgbClr val="042ECE"/>
                </a:solidFill>
                <a:latin typeface="Arial" panose="020B0604020202020204" pitchFamily="34" charset="0"/>
                <a:ea typeface="Arial"/>
                <a:cs typeface="Arial" panose="020B0604020202020204" pitchFamily="34" charset="0"/>
                <a:sym typeface="Arial"/>
              </a:rPr>
              <a:t>Task</a:t>
            </a:r>
          </a:p>
          <a:p>
            <a:pPr lvl="1">
              <a:lnSpc>
                <a:spcPct val="80000"/>
              </a:lnSpc>
              <a:spcBef>
                <a:spcPts val="0"/>
              </a:spcBef>
              <a:buClr>
                <a:schemeClr val="dk1"/>
              </a:buClr>
              <a:buSzPct val="100000"/>
            </a:pPr>
            <a:r>
              <a:rPr lang="en-US" sz="2800" dirty="0">
                <a:solidFill>
                  <a:schemeClr val="dk1"/>
                </a:solidFill>
                <a:latin typeface="Arial" panose="020B0604020202020204" pitchFamily="34" charset="0"/>
                <a:ea typeface="Arial"/>
                <a:cs typeface="Arial" panose="020B0604020202020204" pitchFamily="34" charset="0"/>
                <a:sym typeface="Arial"/>
              </a:rPr>
              <a:t>What students will do  </a:t>
            </a:r>
          </a:p>
          <a:p>
            <a:pPr lvl="1">
              <a:lnSpc>
                <a:spcPct val="80000"/>
              </a:lnSpc>
              <a:spcBef>
                <a:spcPts val="0"/>
              </a:spcBef>
              <a:buClr>
                <a:schemeClr val="dk1"/>
              </a:buClr>
              <a:buSzPct val="100000"/>
            </a:pPr>
            <a:r>
              <a:rPr lang="en-US" sz="2800" dirty="0">
                <a:solidFill>
                  <a:schemeClr val="dk1"/>
                </a:solidFill>
                <a:latin typeface="Arial" panose="020B0604020202020204" pitchFamily="34" charset="0"/>
                <a:ea typeface="Arial"/>
                <a:cs typeface="Arial" panose="020B0604020202020204" pitchFamily="34" charset="0"/>
                <a:sym typeface="Arial"/>
              </a:rPr>
              <a:t>How to do it (steps to follow, avoid)</a:t>
            </a:r>
          </a:p>
          <a:p>
            <a:pPr marL="685800" lvl="2" indent="0">
              <a:lnSpc>
                <a:spcPct val="80000"/>
              </a:lnSpc>
              <a:spcBef>
                <a:spcPts val="0"/>
              </a:spcBef>
              <a:buClr>
                <a:schemeClr val="dk1"/>
              </a:buClr>
              <a:buSzPct val="25000"/>
              <a:buFont typeface="Arial"/>
              <a:buNone/>
            </a:pPr>
            <a:endParaRPr lang="en-US" sz="2800" dirty="0">
              <a:solidFill>
                <a:schemeClr val="dk1"/>
              </a:solidFill>
              <a:latin typeface="Arial" panose="020B0604020202020204" pitchFamily="34" charset="0"/>
              <a:ea typeface="Arial"/>
              <a:cs typeface="Arial" panose="020B0604020202020204" pitchFamily="34" charset="0"/>
              <a:sym typeface="Arial"/>
            </a:endParaRPr>
          </a:p>
          <a:p>
            <a:pPr marL="0" indent="0">
              <a:lnSpc>
                <a:spcPct val="80000"/>
              </a:lnSpc>
              <a:spcBef>
                <a:spcPts val="0"/>
              </a:spcBef>
              <a:buClr>
                <a:schemeClr val="dk1"/>
              </a:buClr>
              <a:buSzPct val="100000"/>
            </a:pPr>
            <a:r>
              <a:rPr lang="en-US" b="1" dirty="0">
                <a:solidFill>
                  <a:srgbClr val="042ECE"/>
                </a:solidFill>
                <a:latin typeface="Arial" panose="020B0604020202020204" pitchFamily="34" charset="0"/>
                <a:ea typeface="Arial"/>
                <a:cs typeface="Arial" panose="020B0604020202020204" pitchFamily="34" charset="0"/>
                <a:sym typeface="Arial"/>
              </a:rPr>
              <a:t>Criteria</a:t>
            </a:r>
            <a:r>
              <a:rPr lang="en-US" dirty="0">
                <a:solidFill>
                  <a:schemeClr val="dk1"/>
                </a:solidFill>
                <a:latin typeface="Arial" panose="020B0604020202020204" pitchFamily="34" charset="0"/>
                <a:ea typeface="Arial"/>
                <a:cs typeface="Arial" panose="020B0604020202020204" pitchFamily="34" charset="0"/>
                <a:sym typeface="Arial"/>
              </a:rPr>
              <a:t> for success</a:t>
            </a:r>
          </a:p>
          <a:p>
            <a:pPr lvl="1">
              <a:lnSpc>
                <a:spcPct val="80000"/>
              </a:lnSpc>
              <a:spcBef>
                <a:spcPts val="0"/>
              </a:spcBef>
              <a:buClr>
                <a:schemeClr val="dk1"/>
              </a:buClr>
              <a:buSzPct val="100000"/>
            </a:pPr>
            <a:r>
              <a:rPr lang="en-US" sz="2800" dirty="0">
                <a:solidFill>
                  <a:schemeClr val="dk1"/>
                </a:solidFill>
                <a:latin typeface="Arial" panose="020B0604020202020204" pitchFamily="34" charset="0"/>
                <a:ea typeface="Arial"/>
                <a:cs typeface="Arial" panose="020B0604020202020204" pitchFamily="34" charset="0"/>
                <a:sym typeface="Arial"/>
              </a:rPr>
              <a:t>Checklist or rubric in advance so students can self-evaluate</a:t>
            </a:r>
          </a:p>
          <a:p>
            <a:pPr lvl="1">
              <a:lnSpc>
                <a:spcPct val="80000"/>
              </a:lnSpc>
              <a:spcBef>
                <a:spcPts val="0"/>
              </a:spcBef>
              <a:buClr>
                <a:schemeClr val="dk1"/>
              </a:buClr>
              <a:buSzPct val="100000"/>
            </a:pPr>
            <a:r>
              <a:rPr lang="en-US" sz="2800" dirty="0">
                <a:solidFill>
                  <a:schemeClr val="dk1"/>
                </a:solidFill>
                <a:latin typeface="Arial" panose="020B0604020202020204" pitchFamily="34" charset="0"/>
                <a:ea typeface="Arial"/>
                <a:cs typeface="Arial" panose="020B0604020202020204" pitchFamily="34" charset="0"/>
                <a:sym typeface="Arial"/>
              </a:rPr>
              <a:t>What excellence looks like (real world examples where students/faculty apply those criteria)</a:t>
            </a:r>
          </a:p>
          <a:p>
            <a:pPr lvl="1">
              <a:lnSpc>
                <a:spcPct val="80000"/>
              </a:lnSpc>
              <a:spcBef>
                <a:spcPts val="0"/>
              </a:spcBef>
              <a:buClr>
                <a:schemeClr val="dk1"/>
              </a:buClr>
              <a:buSzPct val="100000"/>
            </a:pPr>
            <a:endParaRPr lang="en-US" sz="2800" dirty="0">
              <a:solidFill>
                <a:schemeClr val="dk1"/>
              </a:solidFill>
              <a:latin typeface="Arial" panose="020B0604020202020204" pitchFamily="34" charset="0"/>
              <a:ea typeface="Arial"/>
              <a:cs typeface="Arial" panose="020B0604020202020204" pitchFamily="34" charset="0"/>
              <a:sym typeface="Arial"/>
            </a:endParaRPr>
          </a:p>
          <a:p>
            <a:pPr marL="0" indent="0" algn="r">
              <a:spcBef>
                <a:spcPts val="0"/>
              </a:spcBef>
              <a:buClr>
                <a:schemeClr val="dk1"/>
              </a:buClr>
              <a:buSzPct val="25000"/>
              <a:buFont typeface="Arial"/>
              <a:buNone/>
            </a:pPr>
            <a:endParaRPr lang="en-US" u="sng" dirty="0">
              <a:solidFill>
                <a:schemeClr val="hlink"/>
              </a:solidFill>
              <a:latin typeface="Arial" panose="020B0604020202020204" pitchFamily="34" charset="0"/>
              <a:ea typeface="Arial"/>
              <a:cs typeface="Arial" panose="020B0604020202020204" pitchFamily="34" charset="0"/>
              <a:sym typeface="Arial"/>
              <a:hlinkClick r:id="" action="ppaction://noaction"/>
            </a:endParaRPr>
          </a:p>
          <a:p>
            <a:pPr marL="0" indent="0" algn="r">
              <a:spcBef>
                <a:spcPts val="0"/>
              </a:spcBef>
              <a:buClr>
                <a:schemeClr val="dk1"/>
              </a:buClr>
              <a:buSzPct val="25000"/>
              <a:buFont typeface="Arial"/>
              <a:buNone/>
            </a:pPr>
            <a:endParaRPr lang="en-US" u="sng" dirty="0">
              <a:solidFill>
                <a:schemeClr val="hlink"/>
              </a:solidFill>
              <a:latin typeface="Arial" panose="020B0604020202020204" pitchFamily="34" charset="0"/>
              <a:ea typeface="Arial"/>
              <a:cs typeface="Arial" panose="020B0604020202020204" pitchFamily="34" charset="0"/>
              <a:sym typeface="Arial"/>
              <a:hlinkClick r:id="" action="ppaction://noaction"/>
            </a:endParaRPr>
          </a:p>
          <a:p>
            <a:pPr marL="0" indent="0" algn="r">
              <a:spcBef>
                <a:spcPts val="0"/>
              </a:spcBef>
              <a:buClr>
                <a:srgbClr val="0000FF"/>
              </a:buClr>
              <a:buSzPct val="25000"/>
              <a:buFont typeface="Arial"/>
              <a:buNone/>
            </a:pPr>
            <a:endParaRPr lang="en-US" dirty="0">
              <a:solidFill>
                <a:schemeClr val="hlink"/>
              </a:solidFill>
              <a:latin typeface="Arial" panose="020B0604020202020204" pitchFamily="34" charset="0"/>
              <a:ea typeface="Arial Narrow" charset="0"/>
              <a:cs typeface="Arial" panose="020B0604020202020204" pitchFamily="34" charset="0"/>
              <a:sym typeface="Arial"/>
              <a:hlinkClick r:id="rId2"/>
            </a:endParaRPr>
          </a:p>
        </p:txBody>
      </p:sp>
      <p:sp>
        <p:nvSpPr>
          <p:cNvPr id="7" name="Shape 325">
            <a:extLst>
              <a:ext uri="{FF2B5EF4-FFF2-40B4-BE49-F238E27FC236}">
                <a16:creationId xmlns:a16="http://schemas.microsoft.com/office/drawing/2014/main" id="{BFC6C205-2165-614C-94A5-177BF0DD13E9}"/>
              </a:ext>
            </a:extLst>
          </p:cNvPr>
          <p:cNvSpPr txBox="1"/>
          <p:nvPr/>
        </p:nvSpPr>
        <p:spPr>
          <a:xfrm>
            <a:off x="4572000" y="2209800"/>
            <a:ext cx="571500" cy="1257300"/>
          </a:xfrm>
          <a:prstGeom prst="rect">
            <a:avLst/>
          </a:prstGeom>
          <a:noFill/>
          <a:ln>
            <a:noFill/>
          </a:ln>
        </p:spPr>
        <p:txBody>
          <a:bodyPr lIns="68569" tIns="34275" rIns="68569" bIns="34275" anchor="t" anchorCtr="0">
            <a:noAutofit/>
          </a:bodyPr>
          <a:lstStyle/>
          <a:p>
            <a:pPr>
              <a:buSzPct val="25000"/>
            </a:pPr>
            <a:r>
              <a:rPr lang="en-US" sz="6750" dirty="0">
                <a:solidFill>
                  <a:srgbClr val="042ECE"/>
                </a:solidFill>
                <a:latin typeface="Calibri"/>
                <a:ea typeface="Calibri"/>
                <a:cs typeface="Calibri"/>
                <a:sym typeface="Calibri"/>
              </a:rPr>
              <a:t>}</a:t>
            </a:r>
          </a:p>
        </p:txBody>
      </p:sp>
    </p:spTree>
    <p:extLst>
      <p:ext uri="{BB962C8B-B14F-4D97-AF65-F5344CB8AC3E}">
        <p14:creationId xmlns:p14="http://schemas.microsoft.com/office/powerpoint/2010/main" val="1082713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1439DE-EBA6-7A43-A8A3-D65A5A810A08}"/>
              </a:ext>
            </a:extLst>
          </p:cNvPr>
          <p:cNvSpPr>
            <a:spLocks noGrp="1"/>
          </p:cNvSpPr>
          <p:nvPr>
            <p:ph type="title"/>
          </p:nvPr>
        </p:nvSpPr>
        <p:spPr>
          <a:xfrm>
            <a:off x="1905000" y="1905000"/>
            <a:ext cx="8001000" cy="685800"/>
          </a:xfrm>
        </p:spPr>
        <p:txBody>
          <a:bodyPr/>
          <a:lstStyle/>
          <a:p>
            <a:r>
              <a:rPr lang="en-US" b="1" cap="none" dirty="0"/>
              <a:t>SAMPLE ASSIGMENTS</a:t>
            </a:r>
            <a:br>
              <a:rPr lang="en-US" b="1" cap="none" dirty="0"/>
            </a:br>
            <a:br>
              <a:rPr lang="en-US" b="1" cap="none" dirty="0"/>
            </a:br>
            <a:r>
              <a:rPr lang="en-US" b="1" cap="none" dirty="0"/>
              <a:t>Activity #1: Discuss Sample A</a:t>
            </a:r>
          </a:p>
        </p:txBody>
      </p:sp>
      <p:sp>
        <p:nvSpPr>
          <p:cNvPr id="6" name="Text Placeholder 5">
            <a:extLst>
              <a:ext uri="{FF2B5EF4-FFF2-40B4-BE49-F238E27FC236}">
                <a16:creationId xmlns:a16="http://schemas.microsoft.com/office/drawing/2014/main" id="{C72530B8-C709-5943-9A74-F1435BAFC798}"/>
              </a:ext>
            </a:extLst>
          </p:cNvPr>
          <p:cNvSpPr>
            <a:spLocks noGrp="1"/>
          </p:cNvSpPr>
          <p:nvPr>
            <p:ph type="body" sz="quarter" idx="11"/>
          </p:nvPr>
        </p:nvSpPr>
        <p:spPr/>
        <p:txBody>
          <a:bodyPr/>
          <a:lstStyle/>
          <a:p>
            <a:r>
              <a:rPr lang="en-US" dirty="0"/>
              <a:t> </a:t>
            </a:r>
          </a:p>
        </p:txBody>
      </p:sp>
      <p:sp>
        <p:nvSpPr>
          <p:cNvPr id="2" name="TextBox 1">
            <a:extLst>
              <a:ext uri="{FF2B5EF4-FFF2-40B4-BE49-F238E27FC236}">
                <a16:creationId xmlns:a16="http://schemas.microsoft.com/office/drawing/2014/main" id="{E9996CC1-3242-2747-9CA2-B3BAA68445E8}"/>
              </a:ext>
            </a:extLst>
          </p:cNvPr>
          <p:cNvSpPr txBox="1"/>
          <p:nvPr/>
        </p:nvSpPr>
        <p:spPr>
          <a:xfrm>
            <a:off x="2986207" y="4470737"/>
            <a:ext cx="5838586" cy="1015663"/>
          </a:xfrm>
          <a:prstGeom prst="rect">
            <a:avLst/>
          </a:prstGeom>
          <a:noFill/>
        </p:spPr>
        <p:txBody>
          <a:bodyPr wrap="none" rtlCol="0">
            <a:spAutoFit/>
          </a:bodyPr>
          <a:lstStyle/>
          <a:p>
            <a:r>
              <a:rPr lang="en-US" sz="6000" dirty="0">
                <a:solidFill>
                  <a:schemeClr val="bg1"/>
                </a:solidFill>
              </a:rPr>
              <a:t>HANDOUT PAGE 2</a:t>
            </a:r>
          </a:p>
        </p:txBody>
      </p:sp>
      <p:sp>
        <p:nvSpPr>
          <p:cNvPr id="10" name="TextBox 9">
            <a:extLst>
              <a:ext uri="{FF2B5EF4-FFF2-40B4-BE49-F238E27FC236}">
                <a16:creationId xmlns:a16="http://schemas.microsoft.com/office/drawing/2014/main" id="{B5599D40-646F-B14D-A3DD-100783288F96}"/>
              </a:ext>
            </a:extLst>
          </p:cNvPr>
          <p:cNvSpPr txBox="1"/>
          <p:nvPr/>
        </p:nvSpPr>
        <p:spPr>
          <a:xfrm>
            <a:off x="2914650" y="5486400"/>
            <a:ext cx="6362700" cy="1015663"/>
          </a:xfrm>
          <a:prstGeom prst="rect">
            <a:avLst/>
          </a:prstGeom>
          <a:noFill/>
        </p:spPr>
        <p:txBody>
          <a:bodyPr wrap="square" rtlCol="0">
            <a:spAutoFit/>
          </a:bodyPr>
          <a:lstStyle/>
          <a:p>
            <a:r>
              <a:rPr lang="en-US" sz="6000" b="1" dirty="0" err="1">
                <a:solidFill>
                  <a:srgbClr val="FFFF00"/>
                </a:solidFill>
                <a:latin typeface="Avenir Roman" panose="02000503020000020003" pitchFamily="2" charset="0"/>
              </a:rPr>
              <a:t>tiny.cc</a:t>
            </a:r>
            <a:r>
              <a:rPr lang="en-US" sz="6000" b="1" dirty="0">
                <a:solidFill>
                  <a:srgbClr val="FFFF00"/>
                </a:solidFill>
                <a:latin typeface="Avenir Roman" panose="02000503020000020003" pitchFamily="2" charset="0"/>
              </a:rPr>
              <a:t>/TILT-MA</a:t>
            </a:r>
          </a:p>
        </p:txBody>
      </p:sp>
    </p:spTree>
    <p:extLst>
      <p:ext uri="{BB962C8B-B14F-4D97-AF65-F5344CB8AC3E}">
        <p14:creationId xmlns:p14="http://schemas.microsoft.com/office/powerpoint/2010/main" val="2331641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0" dirty="0">
                <a:latin typeface="Calibri" panose="020F0502020204030204" pitchFamily="34" charset="0"/>
                <a:cs typeface="Calibri" panose="020F0502020204030204" pitchFamily="34" charset="0"/>
              </a:rPr>
              <a:t>ACTIVITY #1,  Discuss Sample A                   (p.2)</a:t>
            </a:r>
            <a:endParaRPr lang="en-US" b="0" dirty="0">
              <a:solidFill>
                <a:srgbClr val="003366"/>
              </a:solidFill>
              <a:latin typeface="Calibri" panose="020F0502020204030204" pitchFamily="34" charset="0"/>
              <a:cs typeface="Calibri" panose="020F0502020204030204" pitchFamily="34" charset="0"/>
            </a:endParaRPr>
          </a:p>
        </p:txBody>
      </p:sp>
      <p:sp>
        <p:nvSpPr>
          <p:cNvPr id="7" name="Content Placeholder 2">
            <a:extLst>
              <a:ext uri="{FF2B5EF4-FFF2-40B4-BE49-F238E27FC236}">
                <a16:creationId xmlns:a16="http://schemas.microsoft.com/office/drawing/2014/main" id="{9CD09F59-42DE-7E44-97C7-5C60D2B6D009}"/>
              </a:ext>
            </a:extLst>
          </p:cNvPr>
          <p:cNvSpPr>
            <a:spLocks noGrp="1"/>
          </p:cNvSpPr>
          <p:nvPr>
            <p:ph type="body" sz="quarter" idx="12"/>
          </p:nvPr>
        </p:nvSpPr>
        <p:spPr>
          <a:xfrm>
            <a:off x="838200" y="2072290"/>
            <a:ext cx="10515600" cy="4695092"/>
          </a:xfrm>
        </p:spPr>
        <p:txBody>
          <a:bodyPr>
            <a:noAutofit/>
          </a:bodyPr>
          <a:lstStyle/>
          <a:p>
            <a:pPr marL="0" indent="0">
              <a:lnSpc>
                <a:spcPct val="80000"/>
              </a:lnSpc>
              <a:buNone/>
            </a:pPr>
            <a:r>
              <a:rPr lang="en-US" sz="3200" b="1" dirty="0">
                <a:latin typeface="Arial" panose="020B0604020202020204" pitchFamily="34" charset="0"/>
                <a:cs typeface="Arial" panose="020B0604020202020204" pitchFamily="34" charset="0"/>
              </a:rPr>
              <a:t>(10 min in groups)</a:t>
            </a:r>
          </a:p>
          <a:p>
            <a:pPr lvl="1">
              <a:lnSpc>
                <a:spcPct val="150000"/>
              </a:lnSpc>
              <a:buFont typeface="Arial"/>
              <a:buChar char="•"/>
            </a:pPr>
            <a:r>
              <a:rPr lang="en-US" sz="3200" dirty="0">
                <a:latin typeface="Arial" panose="020B0604020202020204" pitchFamily="34" charset="0"/>
                <a:cs typeface="Arial" panose="020B0604020202020204" pitchFamily="34" charset="0"/>
              </a:rPr>
              <a:t>What knowledge does the student gain?</a:t>
            </a:r>
          </a:p>
          <a:p>
            <a:pPr lvl="1">
              <a:lnSpc>
                <a:spcPct val="150000"/>
              </a:lnSpc>
              <a:buFont typeface="Arial"/>
              <a:buChar char="•"/>
            </a:pPr>
            <a:r>
              <a:rPr lang="en-US" sz="3200" dirty="0">
                <a:latin typeface="Arial" panose="020B0604020202020204" pitchFamily="34" charset="0"/>
                <a:cs typeface="Arial" panose="020B0604020202020204" pitchFamily="34" charset="0"/>
              </a:rPr>
              <a:t>Where is that located (which numbered step)?</a:t>
            </a:r>
          </a:p>
          <a:p>
            <a:pPr lvl="1">
              <a:lnSpc>
                <a:spcPct val="150000"/>
              </a:lnSpc>
              <a:buFont typeface="Arial"/>
              <a:buChar char="•"/>
            </a:pPr>
            <a:r>
              <a:rPr lang="en-US" sz="3200" dirty="0">
                <a:latin typeface="Arial" panose="020B0604020202020204" pitchFamily="34" charset="0"/>
                <a:cs typeface="Arial" panose="020B0604020202020204" pitchFamily="34" charset="0"/>
              </a:rPr>
              <a:t>What skills does the student practice?</a:t>
            </a:r>
          </a:p>
          <a:p>
            <a:pPr lvl="1">
              <a:lnSpc>
                <a:spcPct val="150000"/>
              </a:lnSpc>
            </a:pPr>
            <a:r>
              <a:rPr lang="en-US" sz="3200" dirty="0">
                <a:latin typeface="Arial" panose="020B0604020202020204" pitchFamily="34" charset="0"/>
                <a:cs typeface="Arial" panose="020B0604020202020204" pitchFamily="34" charset="0"/>
              </a:rPr>
              <a:t>Who can succeed on this assignment?</a:t>
            </a:r>
            <a:endParaRPr lang="en-US" sz="900" b="1" dirty="0">
              <a:latin typeface="Arial" panose="020B0604020202020204" pitchFamily="34" charset="0"/>
              <a:cs typeface="Arial" panose="020B0604020202020204" pitchFamily="34" charset="0"/>
            </a:endParaRPr>
          </a:p>
          <a:p>
            <a:pPr lvl="1">
              <a:lnSpc>
                <a:spcPct val="150000"/>
              </a:lnSpc>
              <a:buFont typeface="Arial"/>
              <a:buChar char="•"/>
            </a:pPr>
            <a:endParaRPr lang="en-US" sz="3200" dirty="0">
              <a:latin typeface="Arial" panose="020B0604020202020204" pitchFamily="34" charset="0"/>
              <a:cs typeface="Arial" panose="020B0604020202020204" pitchFamily="34" charset="0"/>
            </a:endParaRPr>
          </a:p>
          <a:p>
            <a:pPr marL="42863" indent="0">
              <a:lnSpc>
                <a:spcPct val="80000"/>
              </a:lnSpc>
              <a:buNone/>
            </a:pPr>
            <a:endParaRPr lang="en-US" sz="900" b="1" dirty="0">
              <a:latin typeface="Arial" panose="020B0604020202020204" pitchFamily="34" charset="0"/>
              <a:cs typeface="Arial" panose="020B0604020202020204" pitchFamily="34" charset="0"/>
            </a:endParaRPr>
          </a:p>
          <a:p>
            <a:pPr lvl="1">
              <a:buFont typeface="Arial"/>
              <a:buChar char="•"/>
            </a:pPr>
            <a:endParaRPr lang="en-US" sz="2250" dirty="0">
              <a:latin typeface="Arial" panose="020B0604020202020204" pitchFamily="34" charset="0"/>
              <a:cs typeface="Arial" panose="020B0604020202020204" pitchFamily="34" charset="0"/>
            </a:endParaRPr>
          </a:p>
          <a:p>
            <a:pPr marL="0" indent="0">
              <a:buNone/>
            </a:pPr>
            <a:endParaRPr lang="en-US" sz="22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6272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066800"/>
            <a:ext cx="10992928" cy="685800"/>
          </a:xfrm>
        </p:spPr>
        <p:txBody>
          <a:bodyPr>
            <a:noAutofit/>
          </a:bodyPr>
          <a:lstStyle/>
          <a:p>
            <a:r>
              <a:rPr lang="en-US" sz="4000" b="0" dirty="0">
                <a:solidFill>
                  <a:srgbClr val="003777"/>
                </a:solidFill>
                <a:latin typeface="Arial" panose="020B0604020202020204" pitchFamily="34" charset="0"/>
                <a:cs typeface="Arial" panose="020B0604020202020204" pitchFamily="34" charset="0"/>
              </a:rPr>
              <a:t>ACTIVITY #1, Discuss Sample C               (p. 3)</a:t>
            </a:r>
            <a:br>
              <a:rPr lang="en-US" sz="4000" b="0" dirty="0">
                <a:solidFill>
                  <a:srgbClr val="003777"/>
                </a:solidFill>
                <a:latin typeface="Arial" panose="020B0604020202020204" pitchFamily="34" charset="0"/>
                <a:cs typeface="Arial" panose="020B0604020202020204" pitchFamily="34" charset="0"/>
              </a:rPr>
            </a:br>
            <a:r>
              <a:rPr lang="en-US" sz="4000" b="0" dirty="0">
                <a:solidFill>
                  <a:srgbClr val="003777"/>
                </a:solidFill>
                <a:latin typeface="Arial" panose="020B0604020202020204" pitchFamily="34" charset="0"/>
                <a:cs typeface="Arial" panose="020B0604020202020204" pitchFamily="34" charset="0"/>
              </a:rPr>
              <a:t> </a:t>
            </a:r>
          </a:p>
        </p:txBody>
      </p:sp>
      <p:sp>
        <p:nvSpPr>
          <p:cNvPr id="7" name="Content Placeholder 2">
            <a:extLst>
              <a:ext uri="{FF2B5EF4-FFF2-40B4-BE49-F238E27FC236}">
                <a16:creationId xmlns:a16="http://schemas.microsoft.com/office/drawing/2014/main" id="{9CD09F59-42DE-7E44-97C7-5C60D2B6D009}"/>
              </a:ext>
            </a:extLst>
          </p:cNvPr>
          <p:cNvSpPr>
            <a:spLocks noGrp="1"/>
          </p:cNvSpPr>
          <p:nvPr>
            <p:ph type="body" sz="quarter" idx="12"/>
          </p:nvPr>
        </p:nvSpPr>
        <p:spPr>
          <a:xfrm>
            <a:off x="776416" y="2037281"/>
            <a:ext cx="10515600" cy="4695092"/>
          </a:xfrm>
        </p:spPr>
        <p:txBody>
          <a:bodyPr>
            <a:noAutofit/>
          </a:bodyPr>
          <a:lstStyle/>
          <a:p>
            <a:pPr marL="457200" lvl="1" indent="0">
              <a:lnSpc>
                <a:spcPct val="150000"/>
              </a:lnSpc>
              <a:buNone/>
            </a:pPr>
            <a:r>
              <a:rPr lang="en-US" sz="3600" b="1" dirty="0">
                <a:latin typeface="Arial" panose="020B0604020202020204" pitchFamily="34" charset="0"/>
                <a:cs typeface="Arial" panose="020B0604020202020204" pitchFamily="34" charset="0"/>
              </a:rPr>
              <a:t>(5 min, same groups)</a:t>
            </a:r>
          </a:p>
          <a:p>
            <a:pPr lvl="2">
              <a:lnSpc>
                <a:spcPct val="150000"/>
              </a:lnSpc>
            </a:pPr>
            <a:r>
              <a:rPr lang="en-US" sz="3200" b="1" dirty="0">
                <a:latin typeface="Arial" panose="020B0604020202020204" pitchFamily="34" charset="0"/>
                <a:cs typeface="Arial" panose="020B0604020202020204" pitchFamily="34" charset="0"/>
              </a:rPr>
              <a:t>How is it different from / similar to Sample A?</a:t>
            </a:r>
          </a:p>
          <a:p>
            <a:pPr lvl="2">
              <a:lnSpc>
                <a:spcPct val="150000"/>
              </a:lnSpc>
            </a:pPr>
            <a:r>
              <a:rPr lang="en-US" sz="3200" b="1" dirty="0">
                <a:latin typeface="Arial" panose="020B0604020202020204" pitchFamily="34" charset="0"/>
                <a:cs typeface="Arial" panose="020B0604020202020204" pitchFamily="34" charset="0"/>
              </a:rPr>
              <a:t>How could Sample C be improved?</a:t>
            </a:r>
          </a:p>
          <a:p>
            <a:pPr marL="514350" indent="-514350">
              <a:lnSpc>
                <a:spcPct val="80000"/>
              </a:lnSpc>
              <a:buAutoNum type="arabicParenR"/>
            </a:pPr>
            <a:endParaRPr lang="en-US" sz="3200" b="1" dirty="0">
              <a:latin typeface="Arial" panose="020B0604020202020204" pitchFamily="34" charset="0"/>
              <a:cs typeface="Arial" panose="020B0604020202020204" pitchFamily="34" charset="0"/>
            </a:endParaRPr>
          </a:p>
          <a:p>
            <a:pPr marL="514350" indent="-514350">
              <a:lnSpc>
                <a:spcPct val="80000"/>
              </a:lnSpc>
              <a:buAutoNum type="arabicParenR"/>
            </a:pPr>
            <a:endParaRPr lang="en-US" sz="3200" b="1" dirty="0">
              <a:solidFill>
                <a:schemeClr val="bg1"/>
              </a:solidFill>
              <a:latin typeface="Arial" panose="020B0604020202020204" pitchFamily="34" charset="0"/>
              <a:cs typeface="Arial" panose="020B0604020202020204" pitchFamily="34" charset="0"/>
            </a:endParaRPr>
          </a:p>
          <a:p>
            <a:pPr marL="514350" indent="-514350">
              <a:lnSpc>
                <a:spcPct val="80000"/>
              </a:lnSpc>
              <a:buAutoNum type="arabicParenR"/>
            </a:pPr>
            <a:endParaRPr lang="en-US" sz="3200" dirty="0">
              <a:solidFill>
                <a:schemeClr val="bg1"/>
              </a:solidFill>
              <a:latin typeface="Arial" panose="020B0604020202020204" pitchFamily="34" charset="0"/>
              <a:cs typeface="Arial" panose="020B0604020202020204" pitchFamily="34" charset="0"/>
            </a:endParaRPr>
          </a:p>
          <a:p>
            <a:pPr lvl="1">
              <a:buFont typeface="Arial"/>
              <a:buChar char="•"/>
            </a:pPr>
            <a:endParaRPr lang="en-US" sz="3200" dirty="0">
              <a:latin typeface="Arial" panose="020B0604020202020204" pitchFamily="34" charset="0"/>
              <a:cs typeface="Arial" panose="020B0604020202020204" pitchFamily="34" charset="0"/>
            </a:endParaRPr>
          </a:p>
          <a:p>
            <a:pPr marL="0" indent="0">
              <a:buNone/>
            </a:pP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2879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C9E4E-80F5-024F-8943-02E6E4D4AB33}"/>
              </a:ext>
            </a:extLst>
          </p:cNvPr>
          <p:cNvSpPr>
            <a:spLocks noGrp="1"/>
          </p:cNvSpPr>
          <p:nvPr>
            <p:ph type="title"/>
          </p:nvPr>
        </p:nvSpPr>
        <p:spPr/>
        <p:txBody>
          <a:bodyPr/>
          <a:lstStyle/>
          <a:p>
            <a:r>
              <a:rPr lang="en-US" dirty="0"/>
              <a:t>Open the documents;    Work with your group</a:t>
            </a:r>
          </a:p>
        </p:txBody>
      </p:sp>
      <p:sp>
        <p:nvSpPr>
          <p:cNvPr id="3" name="Text Placeholder 2">
            <a:extLst>
              <a:ext uri="{FF2B5EF4-FFF2-40B4-BE49-F238E27FC236}">
                <a16:creationId xmlns:a16="http://schemas.microsoft.com/office/drawing/2014/main" id="{A02A45E6-2BBC-A546-A698-4F1FC38A74C3}"/>
              </a:ext>
            </a:extLst>
          </p:cNvPr>
          <p:cNvSpPr>
            <a:spLocks noGrp="1"/>
          </p:cNvSpPr>
          <p:nvPr>
            <p:ph type="body" sz="quarter" idx="12"/>
          </p:nvPr>
        </p:nvSpPr>
        <p:spPr/>
        <p:txBody>
          <a:bodyPr/>
          <a:lstStyle/>
          <a:p>
            <a:endParaRPr lang="en-US" dirty="0"/>
          </a:p>
          <a:p>
            <a:r>
              <a:rPr lang="en-US" dirty="0"/>
              <a:t>HANDOUT: Instructions, Samples:  </a:t>
            </a:r>
            <a:r>
              <a:rPr lang="en-US" b="1" dirty="0" err="1">
                <a:solidFill>
                  <a:srgbClr val="003777"/>
                </a:solidFill>
              </a:rPr>
              <a:t>tiny.cc</a:t>
            </a:r>
            <a:r>
              <a:rPr lang="en-US" b="1" dirty="0">
                <a:solidFill>
                  <a:srgbClr val="003777"/>
                </a:solidFill>
              </a:rPr>
              <a:t>/TILT-MA</a:t>
            </a:r>
          </a:p>
          <a:p>
            <a:r>
              <a:rPr lang="en-US" dirty="0"/>
              <a:t>	(You can download if helpful.)</a:t>
            </a:r>
          </a:p>
          <a:p>
            <a:endParaRPr lang="en-US" dirty="0"/>
          </a:p>
          <a:p>
            <a:r>
              <a:rPr lang="en-US" dirty="0"/>
              <a:t>NOTES page (note taker):               </a:t>
            </a:r>
            <a:r>
              <a:rPr lang="en-US" b="1" dirty="0" err="1">
                <a:solidFill>
                  <a:srgbClr val="003777"/>
                </a:solidFill>
              </a:rPr>
              <a:t>tiny.cc</a:t>
            </a:r>
            <a:r>
              <a:rPr lang="en-US" b="1" dirty="0">
                <a:solidFill>
                  <a:srgbClr val="003777"/>
                </a:solidFill>
              </a:rPr>
              <a:t>/</a:t>
            </a:r>
            <a:r>
              <a:rPr lang="en-US" b="1" dirty="0" err="1">
                <a:solidFill>
                  <a:srgbClr val="003777"/>
                </a:solidFill>
              </a:rPr>
              <a:t>ACnotes</a:t>
            </a:r>
            <a:endParaRPr lang="en-US" b="1" dirty="0">
              <a:solidFill>
                <a:srgbClr val="003777"/>
              </a:solidFill>
            </a:endParaRPr>
          </a:p>
          <a:p>
            <a:endParaRPr lang="en-US" dirty="0"/>
          </a:p>
          <a:p>
            <a:endParaRPr lang="en-US" dirty="0"/>
          </a:p>
        </p:txBody>
      </p:sp>
      <p:sp>
        <p:nvSpPr>
          <p:cNvPr id="4" name="Frame 3">
            <a:extLst>
              <a:ext uri="{FF2B5EF4-FFF2-40B4-BE49-F238E27FC236}">
                <a16:creationId xmlns:a16="http://schemas.microsoft.com/office/drawing/2014/main" id="{5DCB567A-888B-2044-84D9-777EBA179034}"/>
              </a:ext>
            </a:extLst>
          </p:cNvPr>
          <p:cNvSpPr/>
          <p:nvPr/>
        </p:nvSpPr>
        <p:spPr>
          <a:xfrm>
            <a:off x="6781800" y="2362200"/>
            <a:ext cx="3048000" cy="685800"/>
          </a:xfrm>
          <a:prstGeom prst="frame">
            <a:avLst>
              <a:gd name="adj1" fmla="val 0"/>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ame 4">
            <a:extLst>
              <a:ext uri="{FF2B5EF4-FFF2-40B4-BE49-F238E27FC236}">
                <a16:creationId xmlns:a16="http://schemas.microsoft.com/office/drawing/2014/main" id="{134CBB84-2D20-4749-8255-9DB48A630290}"/>
              </a:ext>
            </a:extLst>
          </p:cNvPr>
          <p:cNvSpPr/>
          <p:nvPr/>
        </p:nvSpPr>
        <p:spPr>
          <a:xfrm>
            <a:off x="6800335" y="4138246"/>
            <a:ext cx="3048000" cy="685800"/>
          </a:xfrm>
          <a:prstGeom prst="frame">
            <a:avLst>
              <a:gd name="adj1" fmla="val 0"/>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99870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1B5B8-E965-0D42-A20F-38E453800A77}"/>
              </a:ext>
            </a:extLst>
          </p:cNvPr>
          <p:cNvSpPr>
            <a:spLocks noGrp="1"/>
          </p:cNvSpPr>
          <p:nvPr>
            <p:ph type="title"/>
          </p:nvPr>
        </p:nvSpPr>
        <p:spPr/>
        <p:txBody>
          <a:bodyPr/>
          <a:lstStyle/>
          <a:p>
            <a:r>
              <a:rPr lang="en-US" dirty="0"/>
              <a:t>Report Back	  </a:t>
            </a:r>
          </a:p>
        </p:txBody>
      </p:sp>
      <p:sp>
        <p:nvSpPr>
          <p:cNvPr id="3" name="Text Placeholder 2">
            <a:extLst>
              <a:ext uri="{FF2B5EF4-FFF2-40B4-BE49-F238E27FC236}">
                <a16:creationId xmlns:a16="http://schemas.microsoft.com/office/drawing/2014/main" id="{AD647F16-AF5D-2847-92DD-F3F35647869D}"/>
              </a:ext>
            </a:extLst>
          </p:cNvPr>
          <p:cNvSpPr>
            <a:spLocks noGrp="1"/>
          </p:cNvSpPr>
          <p:nvPr>
            <p:ph type="body" sz="quarter" idx="12"/>
          </p:nvPr>
        </p:nvSpPr>
        <p:spPr/>
        <p:txBody>
          <a:bodyPr/>
          <a:lstStyle/>
          <a:p>
            <a:pPr marL="457200" indent="-457200">
              <a:buFont typeface="Arial" panose="020B0604020202020204" pitchFamily="34" charset="0"/>
              <a:buChar char="•"/>
            </a:pPr>
            <a:r>
              <a:rPr lang="en-US" sz="3200" dirty="0"/>
              <a:t>Top 2 skills?</a:t>
            </a:r>
          </a:p>
          <a:p>
            <a:pPr marL="457200" indent="-457200">
              <a:buFont typeface="Arial" panose="020B0604020202020204" pitchFamily="34" charset="0"/>
              <a:buChar char="•"/>
            </a:pPr>
            <a:r>
              <a:rPr lang="en-US" sz="3200" dirty="0"/>
              <a:t>Equitable opportunities? Who succeeds?</a:t>
            </a:r>
          </a:p>
          <a:p>
            <a:pPr marL="457200" indent="-457200">
              <a:buFont typeface="Arial" panose="020B0604020202020204" pitchFamily="34" charset="0"/>
              <a:buChar char="•"/>
            </a:pPr>
            <a:r>
              <a:rPr lang="en-US" sz="3200" dirty="0"/>
              <a:t>Compare with Sample C</a:t>
            </a:r>
          </a:p>
          <a:p>
            <a:pPr marL="457200" indent="-457200">
              <a:buFont typeface="Arial" panose="020B0604020202020204" pitchFamily="34" charset="0"/>
              <a:buChar char="•"/>
            </a:pPr>
            <a:r>
              <a:rPr lang="en-US" sz="3200" dirty="0"/>
              <a:t>More C improvements</a:t>
            </a:r>
          </a:p>
          <a:p>
            <a:pPr marL="457200" indent="-4572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2424982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1439DE-EBA6-7A43-A8A3-D65A5A810A08}"/>
              </a:ext>
            </a:extLst>
          </p:cNvPr>
          <p:cNvSpPr>
            <a:spLocks noGrp="1"/>
          </p:cNvSpPr>
          <p:nvPr>
            <p:ph type="title"/>
          </p:nvPr>
        </p:nvSpPr>
        <p:spPr>
          <a:xfrm>
            <a:off x="1676400" y="2209800"/>
            <a:ext cx="9144000" cy="685800"/>
          </a:xfrm>
        </p:spPr>
        <p:txBody>
          <a:bodyPr/>
          <a:lstStyle/>
          <a:p>
            <a:r>
              <a:rPr lang="en-US" b="1" cap="none" dirty="0">
                <a:solidFill>
                  <a:schemeClr val="bg1"/>
                </a:solidFill>
              </a:rPr>
              <a:t>TILT as a CAT</a:t>
            </a:r>
            <a:br>
              <a:rPr lang="en-US" b="1" cap="none" dirty="0">
                <a:solidFill>
                  <a:schemeClr val="bg1"/>
                </a:solidFill>
              </a:rPr>
            </a:br>
            <a:r>
              <a:rPr lang="en-US" b="1" cap="none" dirty="0">
                <a:solidFill>
                  <a:schemeClr val="bg1"/>
                </a:solidFill>
              </a:rPr>
              <a:t>(Classroom Assessment Technique)</a:t>
            </a:r>
          </a:p>
        </p:txBody>
      </p:sp>
      <p:sp>
        <p:nvSpPr>
          <p:cNvPr id="6" name="Text Placeholder 5">
            <a:extLst>
              <a:ext uri="{FF2B5EF4-FFF2-40B4-BE49-F238E27FC236}">
                <a16:creationId xmlns:a16="http://schemas.microsoft.com/office/drawing/2014/main" id="{C72530B8-C709-5943-9A74-F1435BAFC798}"/>
              </a:ext>
            </a:extLst>
          </p:cNvPr>
          <p:cNvSpPr>
            <a:spLocks noGrp="1"/>
          </p:cNvSpPr>
          <p:nvPr>
            <p:ph type="body" sz="quarter" idx="11"/>
          </p:nvPr>
        </p:nvSpPr>
        <p:spPr/>
        <p:txBody>
          <a:bodyPr/>
          <a:lstStyle/>
          <a:p>
            <a:r>
              <a:rPr lang="en-US" dirty="0"/>
              <a:t> </a:t>
            </a:r>
          </a:p>
        </p:txBody>
      </p:sp>
      <p:sp>
        <p:nvSpPr>
          <p:cNvPr id="2" name="TextBox 1">
            <a:extLst>
              <a:ext uri="{FF2B5EF4-FFF2-40B4-BE49-F238E27FC236}">
                <a16:creationId xmlns:a16="http://schemas.microsoft.com/office/drawing/2014/main" id="{E9996CC1-3242-2747-9CA2-B3BAA68445E8}"/>
              </a:ext>
            </a:extLst>
          </p:cNvPr>
          <p:cNvSpPr txBox="1"/>
          <p:nvPr/>
        </p:nvSpPr>
        <p:spPr>
          <a:xfrm>
            <a:off x="2986207" y="4470737"/>
            <a:ext cx="6941965" cy="1015663"/>
          </a:xfrm>
          <a:prstGeom prst="rect">
            <a:avLst/>
          </a:prstGeom>
          <a:noFill/>
        </p:spPr>
        <p:txBody>
          <a:bodyPr wrap="none" rtlCol="0">
            <a:spAutoFit/>
          </a:bodyPr>
          <a:lstStyle/>
          <a:p>
            <a:r>
              <a:rPr lang="en-US" sz="6000" dirty="0">
                <a:solidFill>
                  <a:schemeClr val="bg1"/>
                </a:solidFill>
              </a:rPr>
              <a:t>HANDOUT PAGES 5, 7</a:t>
            </a:r>
          </a:p>
        </p:txBody>
      </p:sp>
      <p:sp>
        <p:nvSpPr>
          <p:cNvPr id="7" name="TextBox 6">
            <a:extLst>
              <a:ext uri="{FF2B5EF4-FFF2-40B4-BE49-F238E27FC236}">
                <a16:creationId xmlns:a16="http://schemas.microsoft.com/office/drawing/2014/main" id="{669BCE5F-B888-BB40-9000-652B522AD58D}"/>
              </a:ext>
            </a:extLst>
          </p:cNvPr>
          <p:cNvSpPr txBox="1"/>
          <p:nvPr/>
        </p:nvSpPr>
        <p:spPr>
          <a:xfrm>
            <a:off x="2990850" y="5663863"/>
            <a:ext cx="6210300" cy="1015663"/>
          </a:xfrm>
          <a:prstGeom prst="rect">
            <a:avLst/>
          </a:prstGeom>
          <a:noFill/>
        </p:spPr>
        <p:txBody>
          <a:bodyPr wrap="square" rtlCol="0">
            <a:spAutoFit/>
          </a:bodyPr>
          <a:lstStyle/>
          <a:p>
            <a:r>
              <a:rPr lang="en-US" sz="6000" b="1" dirty="0" err="1">
                <a:solidFill>
                  <a:srgbClr val="FFFF00"/>
                </a:solidFill>
                <a:latin typeface="Avenir Roman" panose="02000503020000020003" pitchFamily="2" charset="0"/>
              </a:rPr>
              <a:t>tiny.cc</a:t>
            </a:r>
            <a:r>
              <a:rPr lang="en-US" sz="6000" b="1" dirty="0">
                <a:solidFill>
                  <a:srgbClr val="FFFF00"/>
                </a:solidFill>
                <a:latin typeface="Avenir Roman" panose="02000503020000020003" pitchFamily="2" charset="0"/>
              </a:rPr>
              <a:t>/TILT-MA</a:t>
            </a:r>
          </a:p>
        </p:txBody>
      </p:sp>
    </p:spTree>
    <p:extLst>
      <p:ext uri="{BB962C8B-B14F-4D97-AF65-F5344CB8AC3E}">
        <p14:creationId xmlns:p14="http://schemas.microsoft.com/office/powerpoint/2010/main" val="69237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1439DE-EBA6-7A43-A8A3-D65A5A810A08}"/>
              </a:ext>
            </a:extLst>
          </p:cNvPr>
          <p:cNvSpPr>
            <a:spLocks noGrp="1"/>
          </p:cNvSpPr>
          <p:nvPr>
            <p:ph type="title"/>
          </p:nvPr>
        </p:nvSpPr>
        <p:spPr>
          <a:xfrm>
            <a:off x="1066800" y="2438400"/>
            <a:ext cx="10210800" cy="685800"/>
          </a:xfrm>
        </p:spPr>
        <p:txBody>
          <a:bodyPr/>
          <a:lstStyle/>
          <a:p>
            <a:r>
              <a:rPr lang="en-US" sz="5400" b="1" i="1" cap="none" dirty="0">
                <a:solidFill>
                  <a:schemeClr val="bg1"/>
                </a:solidFill>
                <a:latin typeface="Arial" panose="020B0604020202020204" pitchFamily="34" charset="0"/>
                <a:cs typeface="Arial" panose="020B0604020202020204" pitchFamily="34" charset="0"/>
              </a:rPr>
              <a:t>Your</a:t>
            </a:r>
            <a:r>
              <a:rPr lang="en-US" sz="5400" b="1" cap="none" dirty="0">
                <a:solidFill>
                  <a:schemeClr val="bg1"/>
                </a:solidFill>
                <a:latin typeface="Arial" panose="020B0604020202020204" pitchFamily="34" charset="0"/>
                <a:cs typeface="Arial" panose="020B0604020202020204" pitchFamily="34" charset="0"/>
              </a:rPr>
              <a:t> Assignments</a:t>
            </a:r>
          </a:p>
        </p:txBody>
      </p:sp>
      <p:sp>
        <p:nvSpPr>
          <p:cNvPr id="6" name="Text Placeholder 5">
            <a:extLst>
              <a:ext uri="{FF2B5EF4-FFF2-40B4-BE49-F238E27FC236}">
                <a16:creationId xmlns:a16="http://schemas.microsoft.com/office/drawing/2014/main" id="{C72530B8-C709-5943-9A74-F1435BAFC798}"/>
              </a:ext>
            </a:extLst>
          </p:cNvPr>
          <p:cNvSpPr>
            <a:spLocks noGrp="1"/>
          </p:cNvSpPr>
          <p:nvPr>
            <p:ph type="body" sz="quarter" idx="11"/>
          </p:nvPr>
        </p:nvSpPr>
        <p:spPr/>
        <p:txBody>
          <a:bodyPr/>
          <a:lstStyle/>
          <a:p>
            <a:r>
              <a:rPr lang="en-US" dirty="0"/>
              <a:t> </a:t>
            </a:r>
          </a:p>
        </p:txBody>
      </p:sp>
    </p:spTree>
    <p:extLst>
      <p:ext uri="{BB962C8B-B14F-4D97-AF65-F5344CB8AC3E}">
        <p14:creationId xmlns:p14="http://schemas.microsoft.com/office/powerpoint/2010/main" val="1722888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0C1DC-D18D-B844-A606-906CC5A24245}"/>
              </a:ext>
            </a:extLst>
          </p:cNvPr>
          <p:cNvSpPr>
            <a:spLocks noGrp="1"/>
          </p:cNvSpPr>
          <p:nvPr>
            <p:ph type="title"/>
          </p:nvPr>
        </p:nvSpPr>
        <p:spPr/>
        <p:txBody>
          <a:bodyPr/>
          <a:lstStyle/>
          <a:p>
            <a:r>
              <a:rPr lang="en-US" dirty="0"/>
              <a:t>Choose an assignment/activity to revise</a:t>
            </a:r>
            <a:br>
              <a:rPr lang="en-US" dirty="0"/>
            </a:br>
            <a:r>
              <a:rPr lang="en-US" dirty="0"/>
              <a:t> (1 silent min) </a:t>
            </a:r>
          </a:p>
        </p:txBody>
      </p:sp>
      <p:sp>
        <p:nvSpPr>
          <p:cNvPr id="3" name="Text Placeholder 2">
            <a:extLst>
              <a:ext uri="{FF2B5EF4-FFF2-40B4-BE49-F238E27FC236}">
                <a16:creationId xmlns:a16="http://schemas.microsoft.com/office/drawing/2014/main" id="{779229D7-7A43-B84F-9BDA-BF63F864ECDB}"/>
              </a:ext>
            </a:extLst>
          </p:cNvPr>
          <p:cNvSpPr>
            <a:spLocks noGrp="1"/>
          </p:cNvSpPr>
          <p:nvPr>
            <p:ph type="body" sz="quarter" idx="12"/>
          </p:nvPr>
        </p:nvSpPr>
        <p:spPr>
          <a:xfrm>
            <a:off x="990600" y="2362200"/>
            <a:ext cx="10515600" cy="4695092"/>
          </a:xfrm>
        </p:spPr>
        <p:txBody>
          <a:bodyPr/>
          <a:lstStyle/>
          <a:p>
            <a:r>
              <a:rPr lang="en-US" b="1" dirty="0"/>
              <a:t>If your role is teacher/advisor:</a:t>
            </a:r>
          </a:p>
          <a:p>
            <a:pPr marL="457200" indent="-457200">
              <a:buFont typeface="Arial" panose="020B0604020202020204" pitchFamily="34" charset="0"/>
              <a:buChar char="•"/>
            </a:pPr>
            <a:r>
              <a:rPr lang="en-US" dirty="0"/>
              <a:t>First half of the term</a:t>
            </a:r>
          </a:p>
          <a:p>
            <a:pPr marL="457200" indent="-457200">
              <a:buFont typeface="Arial" panose="020B0604020202020204" pitchFamily="34" charset="0"/>
              <a:buChar char="•"/>
            </a:pPr>
            <a:r>
              <a:rPr lang="en-US" dirty="0"/>
              <a:t>Students are applying new tools/methods to new content for the first time.</a:t>
            </a:r>
          </a:p>
          <a:p>
            <a:pPr marL="457200" indent="-457200">
              <a:buFont typeface="Arial" panose="020B0604020202020204" pitchFamily="34" charset="0"/>
              <a:buChar char="•"/>
            </a:pPr>
            <a:endParaRPr lang="en-US" sz="1200" dirty="0"/>
          </a:p>
          <a:p>
            <a:r>
              <a:rPr lang="en-US" b="1" dirty="0"/>
              <a:t>If your role is leader/colleague:</a:t>
            </a:r>
          </a:p>
          <a:p>
            <a:pPr marL="457200" indent="-457200">
              <a:buFont typeface="Arial" panose="020B0604020202020204" pitchFamily="34" charset="0"/>
              <a:buChar char="•"/>
            </a:pPr>
            <a:r>
              <a:rPr lang="en-US" dirty="0"/>
              <a:t>Necessary task</a:t>
            </a:r>
          </a:p>
          <a:p>
            <a:pPr marL="457200" indent="-457200">
              <a:buFont typeface="Arial" panose="020B0604020202020204" pitchFamily="34" charset="0"/>
              <a:buChar char="•"/>
            </a:pPr>
            <a:r>
              <a:rPr lang="en-US" dirty="0"/>
              <a:t>Clarify rationale and benefits to colleagues</a:t>
            </a:r>
          </a:p>
          <a:p>
            <a:endParaRPr lang="en-US" dirty="0"/>
          </a:p>
        </p:txBody>
      </p:sp>
    </p:spTree>
    <p:extLst>
      <p:ext uri="{BB962C8B-B14F-4D97-AF65-F5344CB8AC3E}">
        <p14:creationId xmlns:p14="http://schemas.microsoft.com/office/powerpoint/2010/main" val="2017724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4AD4E-2C79-5F47-B48F-89C3AE4DB4BC}"/>
              </a:ext>
            </a:extLst>
          </p:cNvPr>
          <p:cNvSpPr>
            <a:spLocks noGrp="1"/>
          </p:cNvSpPr>
          <p:nvPr>
            <p:ph type="title"/>
          </p:nvPr>
        </p:nvSpPr>
        <p:spPr/>
        <p:txBody>
          <a:bodyPr/>
          <a:lstStyle/>
          <a:p>
            <a:r>
              <a:rPr lang="en-US" dirty="0"/>
              <a:t>Your primary responsibility: Poll</a:t>
            </a:r>
          </a:p>
        </p:txBody>
      </p:sp>
      <p:sp>
        <p:nvSpPr>
          <p:cNvPr id="3" name="Text Placeholder 2">
            <a:extLst>
              <a:ext uri="{FF2B5EF4-FFF2-40B4-BE49-F238E27FC236}">
                <a16:creationId xmlns:a16="http://schemas.microsoft.com/office/drawing/2014/main" id="{966F4C79-B108-4649-9FCE-AC11F424AACF}"/>
              </a:ext>
            </a:extLst>
          </p:cNvPr>
          <p:cNvSpPr>
            <a:spLocks noGrp="1"/>
          </p:cNvSpPr>
          <p:nvPr>
            <p:ph type="body" sz="quarter" idx="12"/>
          </p:nvPr>
        </p:nvSpPr>
        <p:spPr/>
        <p:txBody>
          <a:bodyPr/>
          <a:lstStyle/>
          <a:p>
            <a:pPr marL="457200" indent="-457200">
              <a:buFont typeface="Arial" panose="020B0604020202020204" pitchFamily="34" charset="0"/>
              <a:buChar char="•"/>
            </a:pPr>
            <a:r>
              <a:rPr lang="en-US" dirty="0"/>
              <a:t>Teaching</a:t>
            </a:r>
          </a:p>
          <a:p>
            <a:pPr marL="457200" indent="-457200">
              <a:buFont typeface="Arial" panose="020B0604020202020204" pitchFamily="34" charset="0"/>
              <a:buChar char="•"/>
            </a:pPr>
            <a:r>
              <a:rPr lang="en-US" dirty="0"/>
              <a:t>Advising</a:t>
            </a:r>
          </a:p>
          <a:p>
            <a:pPr marL="457200" indent="-457200">
              <a:buFont typeface="Arial" panose="020B0604020202020204" pitchFamily="34" charset="0"/>
              <a:buChar char="•"/>
            </a:pPr>
            <a:r>
              <a:rPr lang="en-US" dirty="0"/>
              <a:t>Assessment</a:t>
            </a:r>
          </a:p>
          <a:p>
            <a:pPr marL="457200" indent="-457200">
              <a:buFont typeface="Arial" panose="020B0604020202020204" pitchFamily="34" charset="0"/>
              <a:buChar char="•"/>
            </a:pPr>
            <a:r>
              <a:rPr lang="en-US" dirty="0"/>
              <a:t>Other</a:t>
            </a:r>
          </a:p>
        </p:txBody>
      </p:sp>
    </p:spTree>
    <p:extLst>
      <p:ext uri="{BB962C8B-B14F-4D97-AF65-F5344CB8AC3E}">
        <p14:creationId xmlns:p14="http://schemas.microsoft.com/office/powerpoint/2010/main" val="6116210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66800"/>
            <a:ext cx="12039600" cy="685800"/>
          </a:xfrm>
        </p:spPr>
        <p:txBody>
          <a:bodyPr>
            <a:noAutofit/>
          </a:bodyPr>
          <a:lstStyle/>
          <a:p>
            <a:r>
              <a:rPr lang="en-US" sz="4000" b="0" dirty="0">
                <a:solidFill>
                  <a:srgbClr val="003777"/>
                </a:solidFill>
                <a:latin typeface="Arial"/>
                <a:cs typeface="Arial"/>
              </a:rPr>
              <a:t>ACTIVITY #2,  Pairs  (15 min)</a:t>
            </a:r>
            <a:br>
              <a:rPr lang="en-US" sz="4000" b="0" dirty="0">
                <a:solidFill>
                  <a:srgbClr val="003777"/>
                </a:solidFill>
                <a:latin typeface="Arial"/>
                <a:cs typeface="Arial"/>
              </a:rPr>
            </a:br>
            <a:r>
              <a:rPr lang="en-US" sz="4000" b="0" dirty="0">
                <a:solidFill>
                  <a:srgbClr val="003777"/>
                </a:solidFill>
                <a:latin typeface="Arial"/>
                <a:cs typeface="Arial"/>
              </a:rPr>
              <a:t>   											</a:t>
            </a:r>
          </a:p>
        </p:txBody>
      </p:sp>
      <p:sp>
        <p:nvSpPr>
          <p:cNvPr id="3" name="Content Placeholder 2"/>
          <p:cNvSpPr>
            <a:spLocks noGrp="1"/>
          </p:cNvSpPr>
          <p:nvPr>
            <p:ph type="body" sz="quarter" idx="12"/>
          </p:nvPr>
        </p:nvSpPr>
        <p:spPr>
          <a:xfrm>
            <a:off x="381000" y="1905000"/>
            <a:ext cx="11506200" cy="4695092"/>
          </a:xfrm>
          <a:ln>
            <a:noFill/>
          </a:ln>
        </p:spPr>
        <p:txBody>
          <a:bodyPr>
            <a:normAutofit fontScale="92500" lnSpcReduction="20000"/>
          </a:bodyPr>
          <a:lstStyle/>
          <a:p>
            <a:pPr marL="514350" indent="-514350">
              <a:lnSpc>
                <a:spcPct val="120000"/>
              </a:lnSpc>
              <a:spcBef>
                <a:spcPts val="0"/>
              </a:spcBef>
              <a:buAutoNum type="alphaLcParenR"/>
            </a:pPr>
            <a:r>
              <a:rPr lang="en-US" u="sng" dirty="0">
                <a:latin typeface="Arial" panose="020B0604020202020204" pitchFamily="34" charset="0"/>
                <a:cs typeface="Arial" panose="020B0604020202020204" pitchFamily="34" charset="0"/>
              </a:rPr>
              <a:t>2 min</a:t>
            </a:r>
            <a:r>
              <a:rPr lang="en-US" dirty="0">
                <a:latin typeface="Arial" panose="020B0604020202020204" pitchFamily="34" charset="0"/>
                <a:cs typeface="Arial" panose="020B0604020202020204" pitchFamily="34" charset="0"/>
              </a:rPr>
              <a:t>: Describe your assignment to your partner(s)</a:t>
            </a:r>
          </a:p>
          <a:p>
            <a:pPr marL="514350" indent="-514350">
              <a:lnSpc>
                <a:spcPct val="120000"/>
              </a:lnSpc>
              <a:spcBef>
                <a:spcPts val="1200"/>
              </a:spcBef>
              <a:buAutoNum type="alphaLcParenR"/>
            </a:pPr>
            <a:r>
              <a:rPr lang="en-US" u="sng" dirty="0">
                <a:latin typeface="Arial" panose="020B0604020202020204" pitchFamily="34" charset="0"/>
                <a:cs typeface="Arial" panose="020B0604020202020204" pitchFamily="34" charset="0"/>
              </a:rPr>
              <a:t>5 min</a:t>
            </a:r>
            <a:r>
              <a:rPr lang="en-US" dirty="0">
                <a:latin typeface="Arial" panose="020B0604020202020204" pitchFamily="34" charset="0"/>
                <a:cs typeface="Arial" panose="020B0604020202020204" pitchFamily="34" charset="0"/>
              </a:rPr>
              <a:t>:</a:t>
            </a:r>
          </a:p>
          <a:p>
            <a:pPr marL="914400" lvl="2" indent="0">
              <a:lnSpc>
                <a:spcPct val="120000"/>
              </a:lnSpc>
              <a:buNone/>
            </a:pPr>
            <a:r>
              <a:rPr lang="en-US" sz="3000" b="1" dirty="0">
                <a:latin typeface="Arial" panose="020B0604020202020204" pitchFamily="34" charset="0"/>
                <a:cs typeface="Arial" panose="020B0604020202020204" pitchFamily="34" charset="0"/>
              </a:rPr>
              <a:t>Student/colleague(s) (role player): </a:t>
            </a:r>
          </a:p>
          <a:p>
            <a:pPr lvl="3">
              <a:lnSpc>
                <a:spcPct val="120000"/>
              </a:lnSpc>
            </a:pPr>
            <a:r>
              <a:rPr lang="en-US" sz="3000" dirty="0">
                <a:latin typeface="Arial" panose="020B0604020202020204" pitchFamily="34" charset="0"/>
                <a:cs typeface="Arial" panose="020B0604020202020204" pitchFamily="34" charset="0"/>
              </a:rPr>
              <a:t>GUESS the answers to the checklist ?s on p. 4 or p. 5</a:t>
            </a:r>
          </a:p>
          <a:p>
            <a:pPr marL="914400" lvl="2" indent="0">
              <a:lnSpc>
                <a:spcPct val="120000"/>
              </a:lnSpc>
              <a:buNone/>
            </a:pPr>
            <a:r>
              <a:rPr lang="en-US" sz="3000" b="1" dirty="0">
                <a:latin typeface="Arial" panose="020B0604020202020204" pitchFamily="34" charset="0"/>
                <a:cs typeface="Arial" panose="020B0604020202020204" pitchFamily="34" charset="0"/>
              </a:rPr>
              <a:t>Teacher/Advisor/Leader:</a:t>
            </a:r>
          </a:p>
          <a:p>
            <a:pPr lvl="3">
              <a:lnSpc>
                <a:spcPct val="120000"/>
              </a:lnSpc>
            </a:pPr>
            <a:r>
              <a:rPr lang="en-US" sz="3000" b="1" i="1" dirty="0">
                <a:latin typeface="Arial" panose="020B0604020202020204" pitchFamily="34" charset="0"/>
                <a:cs typeface="Arial" panose="020B0604020202020204" pitchFamily="34" charset="0"/>
              </a:rPr>
              <a:t>Silently listen</a:t>
            </a:r>
            <a:r>
              <a:rPr lang="en-US" sz="3000" dirty="0">
                <a:latin typeface="Arial" panose="020B0604020202020204" pitchFamily="34" charset="0"/>
                <a:cs typeface="Arial" panose="020B0604020202020204" pitchFamily="34" charset="0"/>
              </a:rPr>
              <a:t>. Mark each detail that needs clarification for students/colleagues.   </a:t>
            </a:r>
          </a:p>
          <a:p>
            <a:pPr lvl="3">
              <a:lnSpc>
                <a:spcPct val="120000"/>
              </a:lnSpc>
            </a:pPr>
            <a:r>
              <a:rPr lang="en-US" sz="3000" b="1" i="1" dirty="0">
                <a:latin typeface="Arial" panose="020B0604020202020204" pitchFamily="34" charset="0"/>
                <a:cs typeface="Arial" panose="020B0604020202020204" pitchFamily="34" charset="0"/>
              </a:rPr>
              <a:t>  Do not explain </a:t>
            </a:r>
            <a:r>
              <a:rPr lang="en-US" sz="3000" dirty="0">
                <a:latin typeface="Arial" panose="020B0604020202020204" pitchFamily="34" charset="0"/>
                <a:cs typeface="Arial" panose="020B0604020202020204" pitchFamily="34" charset="0"/>
              </a:rPr>
              <a:t>to your partner(s).</a:t>
            </a:r>
          </a:p>
          <a:p>
            <a:pPr indent="-228600">
              <a:lnSpc>
                <a:spcPct val="120000"/>
              </a:lnSpc>
            </a:pPr>
            <a:r>
              <a:rPr lang="en-US" dirty="0">
                <a:latin typeface="Arial" panose="020B0604020202020204" pitchFamily="34" charset="0"/>
                <a:cs typeface="Arial" panose="020B0604020202020204" pitchFamily="34" charset="0"/>
              </a:rPr>
              <a:t>c) Discuss: Insights, Strategies/tools you can use.</a:t>
            </a:r>
            <a:endParaRPr lang="en-US" dirty="0"/>
          </a:p>
          <a:p>
            <a:pPr marL="300038" lvl="1" indent="0">
              <a:buNone/>
            </a:pPr>
            <a:endParaRPr lang="en-US" sz="3200" b="1" dirty="0">
              <a:latin typeface="Gil sans"/>
              <a:cs typeface="Gil sans"/>
            </a:endParaRPr>
          </a:p>
          <a:p>
            <a:pPr lvl="2" indent="-257175"/>
            <a:endParaRPr lang="en-US" sz="3200" dirty="0">
              <a:latin typeface="Gil sans"/>
              <a:cs typeface="Gil sans"/>
            </a:endParaRPr>
          </a:p>
          <a:p>
            <a:endParaRPr lang="en-US" sz="3200" dirty="0"/>
          </a:p>
        </p:txBody>
      </p:sp>
      <p:sp>
        <p:nvSpPr>
          <p:cNvPr id="4" name="TextBox 3">
            <a:extLst>
              <a:ext uri="{FF2B5EF4-FFF2-40B4-BE49-F238E27FC236}">
                <a16:creationId xmlns:a16="http://schemas.microsoft.com/office/drawing/2014/main" id="{92BFFB4B-21D1-D149-A680-DE25BA7D5760}"/>
              </a:ext>
            </a:extLst>
          </p:cNvPr>
          <p:cNvSpPr txBox="1"/>
          <p:nvPr/>
        </p:nvSpPr>
        <p:spPr>
          <a:xfrm>
            <a:off x="6096000" y="0"/>
            <a:ext cx="4800600" cy="769441"/>
          </a:xfrm>
          <a:prstGeom prst="rect">
            <a:avLst/>
          </a:prstGeom>
          <a:noFill/>
        </p:spPr>
        <p:txBody>
          <a:bodyPr wrap="square" rtlCol="0">
            <a:spAutoFit/>
          </a:bodyPr>
          <a:lstStyle/>
          <a:p>
            <a:r>
              <a:rPr lang="en-US" sz="4400" b="1" dirty="0" err="1">
                <a:solidFill>
                  <a:srgbClr val="FFFF00"/>
                </a:solidFill>
                <a:latin typeface="Arial" panose="020B0604020202020204" pitchFamily="34" charset="0"/>
                <a:cs typeface="Arial" panose="020B0604020202020204" pitchFamily="34" charset="0"/>
              </a:rPr>
              <a:t>tiny.cc</a:t>
            </a:r>
            <a:r>
              <a:rPr lang="en-US" sz="4400" b="1" dirty="0">
                <a:solidFill>
                  <a:srgbClr val="FFFF00"/>
                </a:solidFill>
                <a:latin typeface="Arial" panose="020B0604020202020204" pitchFamily="34" charset="0"/>
                <a:cs typeface="Arial" panose="020B0604020202020204" pitchFamily="34" charset="0"/>
              </a:rPr>
              <a:t>/TILT-MA</a:t>
            </a:r>
          </a:p>
        </p:txBody>
      </p:sp>
    </p:spTree>
    <p:extLst>
      <p:ext uri="{BB962C8B-B14F-4D97-AF65-F5344CB8AC3E}">
        <p14:creationId xmlns:p14="http://schemas.microsoft.com/office/powerpoint/2010/main" val="132152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12CBF-8D62-044F-80E8-7D2F784853E3}"/>
              </a:ext>
            </a:extLst>
          </p:cNvPr>
          <p:cNvSpPr>
            <a:spLocks noGrp="1"/>
          </p:cNvSpPr>
          <p:nvPr>
            <p:ph type="title"/>
          </p:nvPr>
        </p:nvSpPr>
        <p:spPr>
          <a:xfrm>
            <a:off x="762000" y="971550"/>
            <a:ext cx="11430000" cy="685800"/>
          </a:xfrm>
        </p:spPr>
        <p:txBody>
          <a:bodyPr/>
          <a:lstStyle/>
          <a:p>
            <a:r>
              <a:rPr lang="en-US" dirty="0"/>
              <a:t>Revise Your Assignment/Activity (2 min)</a:t>
            </a:r>
          </a:p>
        </p:txBody>
      </p:sp>
      <p:sp>
        <p:nvSpPr>
          <p:cNvPr id="3" name="Text Placeholder 2">
            <a:extLst>
              <a:ext uri="{FF2B5EF4-FFF2-40B4-BE49-F238E27FC236}">
                <a16:creationId xmlns:a16="http://schemas.microsoft.com/office/drawing/2014/main" id="{A20DA5F8-C930-3F49-92AA-27478AB997CF}"/>
              </a:ext>
            </a:extLst>
          </p:cNvPr>
          <p:cNvSpPr>
            <a:spLocks noGrp="1"/>
          </p:cNvSpPr>
          <p:nvPr>
            <p:ph type="body" sz="quarter" idx="12"/>
          </p:nvPr>
        </p:nvSpPr>
        <p:spPr>
          <a:xfrm>
            <a:off x="762000" y="1981200"/>
            <a:ext cx="10820400" cy="4371242"/>
          </a:xfrm>
        </p:spPr>
        <p:txBody>
          <a:bodyPr/>
          <a:lstStyle/>
          <a:p>
            <a:pPr marL="300038" lvl="1" indent="0">
              <a:buNone/>
            </a:pPr>
            <a:r>
              <a:rPr lang="en-US" sz="3200" b="1" dirty="0">
                <a:solidFill>
                  <a:srgbClr val="262626"/>
                </a:solidFill>
                <a:latin typeface="Arial" charset="0"/>
                <a:ea typeface="Arial" charset="0"/>
                <a:cs typeface="Arial" charset="0"/>
              </a:rPr>
              <a:t>1) Jot down important revisions.</a:t>
            </a:r>
          </a:p>
          <a:p>
            <a:pPr marL="300038" lvl="1" indent="0">
              <a:buNone/>
            </a:pPr>
            <a:endParaRPr lang="en-US" sz="3200" b="1" dirty="0">
              <a:solidFill>
                <a:srgbClr val="262626"/>
              </a:solidFill>
              <a:latin typeface="Arial" charset="0"/>
              <a:cs typeface="Arial" charset="0"/>
            </a:endParaRPr>
          </a:p>
          <a:p>
            <a:pPr marL="300038" lvl="1" indent="0">
              <a:buNone/>
            </a:pPr>
            <a:r>
              <a:rPr lang="en-US" sz="3200" b="1" dirty="0">
                <a:solidFill>
                  <a:srgbClr val="262626"/>
                </a:solidFill>
                <a:latin typeface="Arial" charset="0"/>
                <a:cs typeface="Arial" charset="0"/>
              </a:rPr>
              <a:t>2) NEXT QUESTION:</a:t>
            </a:r>
          </a:p>
          <a:p>
            <a:pPr marL="300038" lvl="1" indent="0">
              <a:buNone/>
            </a:pPr>
            <a:r>
              <a:rPr lang="en-US" sz="3200" b="1" dirty="0">
                <a:solidFill>
                  <a:srgbClr val="262626"/>
                </a:solidFill>
                <a:latin typeface="Arial" charset="0"/>
                <a:cs typeface="Arial" charset="0"/>
              </a:rPr>
              <a:t>    Consider which strategies you will use.</a:t>
            </a:r>
            <a:endParaRPr lang="en-US" dirty="0"/>
          </a:p>
        </p:txBody>
      </p:sp>
    </p:spTree>
    <p:extLst>
      <p:ext uri="{BB962C8B-B14F-4D97-AF65-F5344CB8AC3E}">
        <p14:creationId xmlns:p14="http://schemas.microsoft.com/office/powerpoint/2010/main" val="15094164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66800"/>
            <a:ext cx="12039600" cy="685800"/>
          </a:xfrm>
        </p:spPr>
        <p:txBody>
          <a:bodyPr>
            <a:noAutofit/>
          </a:bodyPr>
          <a:lstStyle/>
          <a:p>
            <a:r>
              <a:rPr lang="en-US" sz="4000" b="0" dirty="0">
                <a:solidFill>
                  <a:srgbClr val="003777"/>
                </a:solidFill>
                <a:latin typeface="Arial"/>
                <a:cs typeface="Arial"/>
              </a:rPr>
              <a:t> Report Back   											</a:t>
            </a:r>
          </a:p>
        </p:txBody>
      </p:sp>
      <p:sp>
        <p:nvSpPr>
          <p:cNvPr id="3" name="Content Placeholder 2"/>
          <p:cNvSpPr>
            <a:spLocks noGrp="1"/>
          </p:cNvSpPr>
          <p:nvPr>
            <p:ph type="body" sz="quarter" idx="12"/>
          </p:nvPr>
        </p:nvSpPr>
        <p:spPr>
          <a:xfrm>
            <a:off x="533400" y="1905000"/>
            <a:ext cx="10515600" cy="4695092"/>
          </a:xfrm>
          <a:ln>
            <a:noFill/>
          </a:ln>
        </p:spPr>
        <p:txBody>
          <a:bodyPr>
            <a:normAutofit/>
          </a:bodyPr>
          <a:lstStyle/>
          <a:p>
            <a:pPr marL="457200" indent="-457200">
              <a:lnSpc>
                <a:spcPct val="150000"/>
              </a:lnSpc>
              <a:spcBef>
                <a:spcPts val="0"/>
              </a:spcBef>
              <a:buFont typeface="Arial" panose="020B0604020202020204" pitchFamily="34" charset="0"/>
              <a:buChar char="•"/>
            </a:pPr>
            <a:r>
              <a:rPr lang="en-US" sz="3200" dirty="0">
                <a:latin typeface="Arial" panose="020B0604020202020204" pitchFamily="34" charset="0"/>
                <a:cs typeface="Arial" panose="020B0604020202020204" pitchFamily="34" charset="0"/>
              </a:rPr>
              <a:t>Insights</a:t>
            </a:r>
          </a:p>
          <a:p>
            <a:pPr marL="457200" indent="-457200">
              <a:lnSpc>
                <a:spcPct val="150000"/>
              </a:lnSpc>
              <a:spcBef>
                <a:spcPts val="0"/>
              </a:spcBef>
              <a:buFont typeface="Arial" panose="020B0604020202020204" pitchFamily="34" charset="0"/>
              <a:buChar char="•"/>
            </a:pPr>
            <a:r>
              <a:rPr lang="en-US" sz="3200" dirty="0">
                <a:latin typeface="Arial" panose="020B0604020202020204" pitchFamily="34" charset="0"/>
                <a:cs typeface="Arial" panose="020B0604020202020204" pitchFamily="34" charset="0"/>
              </a:rPr>
              <a:t>Strategies you’ll use</a:t>
            </a:r>
          </a:p>
          <a:p>
            <a:pPr lvl="1"/>
            <a:endParaRPr lang="en-US" sz="3200" dirty="0"/>
          </a:p>
          <a:p>
            <a:pPr marL="300038" lvl="1" indent="0">
              <a:buNone/>
            </a:pPr>
            <a:endParaRPr lang="en-US" sz="3200" b="1" dirty="0">
              <a:latin typeface="Gil sans"/>
              <a:cs typeface="Gil sans"/>
            </a:endParaRPr>
          </a:p>
          <a:p>
            <a:pPr lvl="2" indent="-257175"/>
            <a:endParaRPr lang="en-US" sz="3200" dirty="0">
              <a:latin typeface="Gil sans"/>
              <a:cs typeface="Gil sans"/>
            </a:endParaRPr>
          </a:p>
          <a:p>
            <a:endParaRPr lang="en-US" sz="3200" dirty="0"/>
          </a:p>
        </p:txBody>
      </p:sp>
    </p:spTree>
    <p:extLst>
      <p:ext uri="{BB962C8B-B14F-4D97-AF65-F5344CB8AC3E}">
        <p14:creationId xmlns:p14="http://schemas.microsoft.com/office/powerpoint/2010/main" val="332131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8BF5D-1EA5-E845-9A90-1DD37C8CF591}"/>
              </a:ext>
            </a:extLst>
          </p:cNvPr>
          <p:cNvSpPr>
            <a:spLocks noGrp="1"/>
          </p:cNvSpPr>
          <p:nvPr>
            <p:ph type="title"/>
          </p:nvPr>
        </p:nvSpPr>
        <p:spPr>
          <a:xfrm>
            <a:off x="762000" y="971550"/>
            <a:ext cx="11277600" cy="685800"/>
          </a:xfrm>
        </p:spPr>
        <p:txBody>
          <a:bodyPr/>
          <a:lstStyle/>
          <a:p>
            <a:r>
              <a:rPr lang="en-US"/>
              <a:t>How did we do?</a:t>
            </a:r>
            <a:br>
              <a:rPr lang="en-US" sz="5400" dirty="0">
                <a:solidFill>
                  <a:srgbClr val="FFFF00"/>
                </a:solidFill>
              </a:rPr>
            </a:br>
            <a:br>
              <a:rPr lang="en-US" dirty="0">
                <a:solidFill>
                  <a:srgbClr val="FFFF00"/>
                </a:solidFill>
              </a:rPr>
            </a:br>
            <a:endParaRPr lang="en-US" dirty="0"/>
          </a:p>
        </p:txBody>
      </p:sp>
      <p:sp>
        <p:nvSpPr>
          <p:cNvPr id="5" name="Content Placeholder 2">
            <a:extLst>
              <a:ext uri="{FF2B5EF4-FFF2-40B4-BE49-F238E27FC236}">
                <a16:creationId xmlns:a16="http://schemas.microsoft.com/office/drawing/2014/main" id="{7EC20A95-28C9-1745-9895-AD0EEBF68F52}"/>
              </a:ext>
            </a:extLst>
          </p:cNvPr>
          <p:cNvSpPr>
            <a:spLocks noGrp="1"/>
          </p:cNvSpPr>
          <p:nvPr>
            <p:ph type="body" sz="quarter" idx="12"/>
          </p:nvPr>
        </p:nvSpPr>
        <p:spPr>
          <a:xfrm>
            <a:off x="762000" y="1828800"/>
            <a:ext cx="11010900" cy="4695092"/>
          </a:xfrm>
        </p:spPr>
        <p:txBody>
          <a:bodyPr>
            <a:noAutofit/>
          </a:bodyPr>
          <a:lstStyle/>
          <a:p>
            <a:r>
              <a:rPr lang="en-US" sz="2400" b="1" dirty="0">
                <a:latin typeface="Arial" panose="020B0604020202020204" pitchFamily="34" charset="0"/>
                <a:cs typeface="Arial" panose="020B0604020202020204" pitchFamily="34" charset="0"/>
              </a:rPr>
              <a:t>PURPOSE </a:t>
            </a:r>
            <a:r>
              <a:rPr lang="en-US" sz="2400" dirty="0">
                <a:latin typeface="Arial" panose="020B0604020202020204" pitchFamily="34" charset="0"/>
                <a:cs typeface="Arial" panose="020B0604020202020204" pitchFamily="34" charset="0"/>
              </a:rPr>
              <a:t>OF THIS SESSION:</a:t>
            </a:r>
          </a:p>
          <a:p>
            <a:pPr lvl="2"/>
            <a:r>
              <a:rPr lang="en-US" sz="2400" dirty="0">
                <a:latin typeface="Arial" panose="020B0604020202020204" pitchFamily="34" charset="0"/>
                <a:cs typeface="Arial" panose="020B0604020202020204" pitchFamily="34" charset="0"/>
              </a:rPr>
              <a:t>Understand how transparent instruction can offer equitable opportunities  for all college students to succeed online/hybrid;</a:t>
            </a:r>
          </a:p>
          <a:p>
            <a:pPr lvl="2"/>
            <a:r>
              <a:rPr lang="en-US" sz="2400" dirty="0">
                <a:latin typeface="Arial" panose="020B0604020202020204" pitchFamily="34" charset="0"/>
                <a:cs typeface="Arial" panose="020B0604020202020204" pitchFamily="34" charset="0"/>
              </a:rPr>
              <a:t>Consider applications in your contexts </a:t>
            </a:r>
          </a:p>
          <a:p>
            <a:r>
              <a:rPr lang="en-US" sz="2400" b="1" dirty="0">
                <a:latin typeface="Arial" panose="020B0604020202020204" pitchFamily="34" charset="0"/>
                <a:cs typeface="Arial" panose="020B0604020202020204" pitchFamily="34" charset="0"/>
              </a:rPr>
              <a:t>TASKS</a:t>
            </a:r>
            <a:r>
              <a:rPr lang="en-US" sz="2400" dirty="0">
                <a:latin typeface="Arial" panose="020B0604020202020204" pitchFamily="34" charset="0"/>
                <a:cs typeface="Arial" panose="020B0604020202020204" pitchFamily="34" charset="0"/>
              </a:rPr>
              <a:t>: </a:t>
            </a:r>
          </a:p>
          <a:p>
            <a:pPr marL="10287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(me) Review: summary of research findings </a:t>
            </a:r>
          </a:p>
          <a:p>
            <a:pPr marL="10287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(you) Apply: to sample assignments; to your own contexts </a:t>
            </a:r>
          </a:p>
          <a:p>
            <a:r>
              <a:rPr lang="en-US" sz="2400" b="1" dirty="0">
                <a:latin typeface="Arial" panose="020B0604020202020204" pitchFamily="34" charset="0"/>
                <a:cs typeface="Arial" panose="020B0604020202020204" pitchFamily="34" charset="0"/>
              </a:rPr>
              <a:t>CRITERIA</a:t>
            </a:r>
            <a:r>
              <a:rPr lang="en-US" sz="2400" dirty="0">
                <a:latin typeface="Arial" panose="020B0604020202020204" pitchFamily="34" charset="0"/>
                <a:cs typeface="Arial" panose="020B0604020202020204" pitchFamily="34" charset="0"/>
              </a:rPr>
              <a:t>: You’ll leave with </a:t>
            </a:r>
          </a:p>
          <a:p>
            <a:pPr marL="10287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Understanding of how transparency promotes equity </a:t>
            </a:r>
          </a:p>
          <a:p>
            <a:pPr marL="10287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Tools to design and assess equitable learning </a:t>
            </a:r>
          </a:p>
          <a:p>
            <a:pPr marL="10287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Strategies to promote equitable learning </a:t>
            </a:r>
          </a:p>
        </p:txBody>
      </p:sp>
    </p:spTree>
    <p:extLst>
      <p:ext uri="{BB962C8B-B14F-4D97-AF65-F5344CB8AC3E}">
        <p14:creationId xmlns:p14="http://schemas.microsoft.com/office/powerpoint/2010/main" val="15799805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76729-2A3D-A045-9BE4-65F2B7879C5F}"/>
              </a:ext>
            </a:extLst>
          </p:cNvPr>
          <p:cNvSpPr>
            <a:spLocks noGrp="1"/>
          </p:cNvSpPr>
          <p:nvPr>
            <p:ph type="title"/>
          </p:nvPr>
        </p:nvSpPr>
        <p:spPr>
          <a:xfrm>
            <a:off x="533400" y="2510625"/>
            <a:ext cx="7315200" cy="685800"/>
          </a:xfrm>
        </p:spPr>
        <p:txBody>
          <a:bodyPr/>
          <a:lstStyle/>
          <a:p>
            <a:r>
              <a:rPr lang="en-US" sz="5000" dirty="0">
                <a:solidFill>
                  <a:schemeClr val="bg1"/>
                </a:solidFill>
              </a:rPr>
              <a:t>Please join us!</a:t>
            </a:r>
          </a:p>
        </p:txBody>
      </p:sp>
      <p:sp>
        <p:nvSpPr>
          <p:cNvPr id="3" name="Content Placeholder 2">
            <a:extLst>
              <a:ext uri="{FF2B5EF4-FFF2-40B4-BE49-F238E27FC236}">
                <a16:creationId xmlns:a16="http://schemas.microsoft.com/office/drawing/2014/main" id="{F97CD2B7-02CF-A54F-B1AE-44522A834693}"/>
              </a:ext>
            </a:extLst>
          </p:cNvPr>
          <p:cNvSpPr>
            <a:spLocks noGrp="1"/>
          </p:cNvSpPr>
          <p:nvPr>
            <p:ph type="body" sz="quarter" idx="10"/>
          </p:nvPr>
        </p:nvSpPr>
        <p:spPr>
          <a:xfrm>
            <a:off x="2057400" y="3356517"/>
            <a:ext cx="4572000" cy="381000"/>
          </a:xfrm>
        </p:spPr>
        <p:txBody>
          <a:bodyPr>
            <a:noAutofit/>
          </a:bodyPr>
          <a:lstStyle/>
          <a:p>
            <a:pPr marL="0" indent="0" algn="ctr">
              <a:buNone/>
            </a:pPr>
            <a:endParaRPr lang="en-US" sz="4400" dirty="0"/>
          </a:p>
          <a:p>
            <a:pPr marL="0" indent="0" algn="l">
              <a:buNone/>
            </a:pPr>
            <a:r>
              <a:rPr lang="en-US" sz="5000" b="1" dirty="0" err="1"/>
              <a:t>TILTHigherEd</a:t>
            </a:r>
            <a:r>
              <a:rPr lang="en-US" sz="4400" b="1" dirty="0" err="1"/>
              <a:t>.com</a:t>
            </a:r>
            <a:endParaRPr lang="en-US" sz="4400" b="1" dirty="0"/>
          </a:p>
        </p:txBody>
      </p:sp>
      <p:pic>
        <p:nvPicPr>
          <p:cNvPr id="6" name="Content Placeholder 5" descr="This illustration depicts the following book cover: Transparent Design in Higher Education Teaching and Leadership. Mary-Ann WInkelmes, Allison Boye, Suzanne Tapp, Stylus, March 2019.&#10;" title="Transparent Design in Higher Education Teaching and Leadership. Mary-Ann WInkelmes, Allison Boye, Suzanne Tapp, Stylus, March 2019.">
            <a:extLst>
              <a:ext uri="{FF2B5EF4-FFF2-40B4-BE49-F238E27FC236}">
                <a16:creationId xmlns:a16="http://schemas.microsoft.com/office/drawing/2014/main" id="{A50A9ECC-7EB5-7042-9063-BFF8A1F864EC}"/>
              </a:ext>
            </a:extLst>
          </p:cNvPr>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bwMode="auto">
          <a:xfrm>
            <a:off x="8077200" y="585772"/>
            <a:ext cx="4014986" cy="5922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8031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76729-2A3D-A045-9BE4-65F2B7879C5F}"/>
              </a:ext>
            </a:extLst>
          </p:cNvPr>
          <p:cNvSpPr>
            <a:spLocks noGrp="1"/>
          </p:cNvSpPr>
          <p:nvPr>
            <p:ph type="title"/>
          </p:nvPr>
        </p:nvSpPr>
        <p:spPr>
          <a:xfrm>
            <a:off x="533400" y="2510625"/>
            <a:ext cx="7315200" cy="685800"/>
          </a:xfrm>
        </p:spPr>
        <p:txBody>
          <a:bodyPr/>
          <a:lstStyle/>
          <a:p>
            <a:r>
              <a:rPr lang="en-US" sz="5000" dirty="0">
                <a:solidFill>
                  <a:schemeClr val="bg1"/>
                </a:solidFill>
              </a:rPr>
              <a:t>Please join us!</a:t>
            </a:r>
          </a:p>
        </p:txBody>
      </p:sp>
      <p:sp>
        <p:nvSpPr>
          <p:cNvPr id="3" name="Content Placeholder 2">
            <a:extLst>
              <a:ext uri="{FF2B5EF4-FFF2-40B4-BE49-F238E27FC236}">
                <a16:creationId xmlns:a16="http://schemas.microsoft.com/office/drawing/2014/main" id="{F97CD2B7-02CF-A54F-B1AE-44522A834693}"/>
              </a:ext>
            </a:extLst>
          </p:cNvPr>
          <p:cNvSpPr>
            <a:spLocks noGrp="1"/>
          </p:cNvSpPr>
          <p:nvPr>
            <p:ph type="body" sz="quarter" idx="10"/>
          </p:nvPr>
        </p:nvSpPr>
        <p:spPr>
          <a:xfrm>
            <a:off x="2057400" y="3356517"/>
            <a:ext cx="4572000" cy="381000"/>
          </a:xfrm>
        </p:spPr>
        <p:txBody>
          <a:bodyPr>
            <a:noAutofit/>
          </a:bodyPr>
          <a:lstStyle/>
          <a:p>
            <a:pPr marL="0" indent="0" algn="ctr">
              <a:buNone/>
            </a:pPr>
            <a:endParaRPr lang="en-US" sz="4400" dirty="0"/>
          </a:p>
          <a:p>
            <a:pPr marL="0" indent="0" algn="l">
              <a:buNone/>
            </a:pPr>
            <a:r>
              <a:rPr lang="en-US" sz="5000" b="1" dirty="0" err="1"/>
              <a:t>TILTHigherEd</a:t>
            </a:r>
            <a:r>
              <a:rPr lang="en-US" sz="4400" b="1" dirty="0" err="1"/>
              <a:t>.com</a:t>
            </a:r>
            <a:endParaRPr lang="en-US" sz="4400" b="1" dirty="0"/>
          </a:p>
        </p:txBody>
      </p:sp>
      <p:pic>
        <p:nvPicPr>
          <p:cNvPr id="6" name="Content Placeholder 5" descr="This illustration depicts the following book cover: Transparent Design in Higher Education Teaching and Leadership. Mary-Ann WInkelmes, Allison Boye, Suzanne Tapp, Stylus, March 2019.&#10;" title="Transparent Design in Higher Education Teaching and Leadership. Mary-Ann WInkelmes, Allison Boye, Suzanne Tapp, Stylus, March 2019.">
            <a:extLst>
              <a:ext uri="{FF2B5EF4-FFF2-40B4-BE49-F238E27FC236}">
                <a16:creationId xmlns:a16="http://schemas.microsoft.com/office/drawing/2014/main" id="{A50A9ECC-7EB5-7042-9063-BFF8A1F864EC}"/>
              </a:ext>
            </a:extLst>
          </p:cNvPr>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bwMode="auto">
          <a:xfrm>
            <a:off x="8077200" y="585772"/>
            <a:ext cx="4014986" cy="5922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2590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76729-2A3D-A045-9BE4-65F2B7879C5F}"/>
              </a:ext>
            </a:extLst>
          </p:cNvPr>
          <p:cNvSpPr>
            <a:spLocks noGrp="1"/>
          </p:cNvSpPr>
          <p:nvPr>
            <p:ph type="title"/>
          </p:nvPr>
        </p:nvSpPr>
        <p:spPr>
          <a:xfrm>
            <a:off x="533400" y="2510625"/>
            <a:ext cx="7315200" cy="685800"/>
          </a:xfrm>
        </p:spPr>
        <p:txBody>
          <a:bodyPr/>
          <a:lstStyle/>
          <a:p>
            <a:r>
              <a:rPr lang="en-US" sz="5000" dirty="0">
                <a:solidFill>
                  <a:schemeClr val="bg1"/>
                </a:solidFill>
              </a:rPr>
              <a:t>Please join us!</a:t>
            </a:r>
          </a:p>
        </p:txBody>
      </p:sp>
      <p:sp>
        <p:nvSpPr>
          <p:cNvPr id="3" name="Content Placeholder 2">
            <a:extLst>
              <a:ext uri="{FF2B5EF4-FFF2-40B4-BE49-F238E27FC236}">
                <a16:creationId xmlns:a16="http://schemas.microsoft.com/office/drawing/2014/main" id="{F97CD2B7-02CF-A54F-B1AE-44522A834693}"/>
              </a:ext>
            </a:extLst>
          </p:cNvPr>
          <p:cNvSpPr>
            <a:spLocks noGrp="1"/>
          </p:cNvSpPr>
          <p:nvPr>
            <p:ph type="body" sz="quarter" idx="10"/>
          </p:nvPr>
        </p:nvSpPr>
        <p:spPr>
          <a:xfrm>
            <a:off x="2057400" y="3356517"/>
            <a:ext cx="4572000" cy="381000"/>
          </a:xfrm>
        </p:spPr>
        <p:txBody>
          <a:bodyPr>
            <a:noAutofit/>
          </a:bodyPr>
          <a:lstStyle/>
          <a:p>
            <a:pPr marL="0" indent="0" algn="ctr">
              <a:buNone/>
            </a:pPr>
            <a:endParaRPr lang="en-US" sz="4400" dirty="0"/>
          </a:p>
          <a:p>
            <a:pPr marL="0" indent="0" algn="l">
              <a:buNone/>
            </a:pPr>
            <a:r>
              <a:rPr lang="en-US" sz="5000" b="1" dirty="0" err="1"/>
              <a:t>TILTHigherEd</a:t>
            </a:r>
            <a:r>
              <a:rPr lang="en-US" sz="4400" b="1" dirty="0" err="1"/>
              <a:t>.com</a:t>
            </a:r>
            <a:endParaRPr lang="en-US" sz="4400" b="1" dirty="0"/>
          </a:p>
        </p:txBody>
      </p:sp>
      <p:pic>
        <p:nvPicPr>
          <p:cNvPr id="6" name="Content Placeholder 5" descr="This illustration depicts the following book cover: Transparent Design in Higher Education Teaching and Leadership. Mary-Ann WInkelmes, Allison Boye, Suzanne Tapp, Stylus, March 2019.&#10;" title="Transparent Design in Higher Education Teaching and Leadership. Mary-Ann WInkelmes, Allison Boye, Suzanne Tapp, Stylus, March 2019.">
            <a:extLst>
              <a:ext uri="{FF2B5EF4-FFF2-40B4-BE49-F238E27FC236}">
                <a16:creationId xmlns:a16="http://schemas.microsoft.com/office/drawing/2014/main" id="{A50A9ECC-7EB5-7042-9063-BFF8A1F864EC}"/>
              </a:ext>
            </a:extLst>
          </p:cNvPr>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bwMode="auto">
          <a:xfrm>
            <a:off x="8077200" y="585772"/>
            <a:ext cx="4014986" cy="5922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46420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3EC3C-E503-8240-9CEF-960F46606140}"/>
              </a:ext>
            </a:extLst>
          </p:cNvPr>
          <p:cNvSpPr>
            <a:spLocks noGrp="1"/>
          </p:cNvSpPr>
          <p:nvPr>
            <p:ph type="title"/>
          </p:nvPr>
        </p:nvSpPr>
        <p:spPr/>
        <p:txBody>
          <a:bodyPr/>
          <a:lstStyle/>
          <a:p>
            <a:r>
              <a:rPr lang="en-US" dirty="0">
                <a:solidFill>
                  <a:schemeClr val="bg1"/>
                </a:solidFill>
              </a:rPr>
              <a:t>Optional</a:t>
            </a:r>
          </a:p>
        </p:txBody>
      </p:sp>
      <p:sp>
        <p:nvSpPr>
          <p:cNvPr id="3" name="Text Placeholder 2">
            <a:extLst>
              <a:ext uri="{FF2B5EF4-FFF2-40B4-BE49-F238E27FC236}">
                <a16:creationId xmlns:a16="http://schemas.microsoft.com/office/drawing/2014/main" id="{A3924C26-92E5-DD4D-8365-1888BE8C7554}"/>
              </a:ext>
            </a:extLst>
          </p:cNvPr>
          <p:cNvSpPr>
            <a:spLocks noGrp="1"/>
          </p:cNvSpPr>
          <p:nvPr>
            <p:ph type="body" sz="quarter" idx="10"/>
          </p:nvPr>
        </p:nvSpPr>
        <p:spPr/>
        <p:txBody>
          <a:bodyPr/>
          <a:lstStyle/>
          <a:p>
            <a:r>
              <a:rPr lang="en-US" sz="2800" dirty="0">
                <a:solidFill>
                  <a:schemeClr val="bg1"/>
                </a:solidFill>
              </a:rPr>
              <a:t>Questions</a:t>
            </a:r>
            <a:r>
              <a:rPr lang="en-US" dirty="0">
                <a:solidFill>
                  <a:schemeClr val="bg1"/>
                </a:solidFill>
              </a:rPr>
              <a:t> / Comments</a:t>
            </a:r>
          </a:p>
        </p:txBody>
      </p:sp>
      <p:sp>
        <p:nvSpPr>
          <p:cNvPr id="4" name="Text Placeholder 3">
            <a:extLst>
              <a:ext uri="{FF2B5EF4-FFF2-40B4-BE49-F238E27FC236}">
                <a16:creationId xmlns:a16="http://schemas.microsoft.com/office/drawing/2014/main" id="{0906A495-FF67-5845-AE70-BA6DD3D80F99}"/>
              </a:ext>
            </a:extLst>
          </p:cNvPr>
          <p:cNvSpPr>
            <a:spLocks noGrp="1"/>
          </p:cNvSpPr>
          <p:nvPr>
            <p:ph type="body" sz="quarter" idx="11"/>
          </p:nvPr>
        </p:nvSpPr>
        <p:spPr/>
        <p:txBody>
          <a:bodyPr/>
          <a:lstStyle/>
          <a:p>
            <a:r>
              <a:rPr lang="en-US" dirty="0"/>
              <a:t> </a:t>
            </a:r>
          </a:p>
        </p:txBody>
      </p:sp>
    </p:spTree>
    <p:extLst>
      <p:ext uri="{BB962C8B-B14F-4D97-AF65-F5344CB8AC3E}">
        <p14:creationId xmlns:p14="http://schemas.microsoft.com/office/powerpoint/2010/main" val="9099657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descr="Graph indicating greater gains in confidence, sense of belonging and metacognitive awareness for underserved students" title="graph">
            <a:extLst>
              <a:ext uri="{FF2B5EF4-FFF2-40B4-BE49-F238E27FC236}">
                <a16:creationId xmlns:a16="http://schemas.microsoft.com/office/drawing/2014/main" id="{3859887C-FA8B-6A42-859D-B760EE6A7146}"/>
              </a:ext>
            </a:extLst>
          </p:cNvPr>
          <p:cNvPicPr>
            <a:picLocks noGrp="1" noChangeAspect="1"/>
          </p:cNvPicPr>
          <p:nvPr/>
        </p:nvPicPr>
        <p:blipFill>
          <a:blip r:embed="rId2">
            <a:extLst>
              <a:ext uri="{BEBA8EAE-BF5A-486C-A8C5-ECC9F3942E4B}">
                <a14:imgProps xmlns:a14="http://schemas.microsoft.com/office/drawing/2010/main">
                  <a14:imgLayer r:embed="rId3">
                    <a14:imgEffect>
                      <a14:sharpenSoften amount="87000"/>
                    </a14:imgEffect>
                    <a14:imgEffect>
                      <a14:brightnessContrast contrast="2000"/>
                    </a14:imgEffect>
                  </a14:imgLayer>
                </a14:imgProps>
              </a:ext>
              <a:ext uri="{28A0092B-C50C-407E-A947-70E740481C1C}">
                <a14:useLocalDpi xmlns:a14="http://schemas.microsoft.com/office/drawing/2010/main" val="0"/>
              </a:ext>
            </a:extLst>
          </a:blip>
          <a:stretch>
            <a:fillRect/>
          </a:stretch>
        </p:blipFill>
        <p:spPr bwMode="auto">
          <a:xfrm>
            <a:off x="609600" y="1326891"/>
            <a:ext cx="10896600"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a:t> </a:t>
            </a:r>
          </a:p>
        </p:txBody>
      </p:sp>
      <p:sp>
        <p:nvSpPr>
          <p:cNvPr id="3" name="Content Placeholder 2"/>
          <p:cNvSpPr>
            <a:spLocks noGrp="1"/>
          </p:cNvSpPr>
          <p:nvPr>
            <p:ph type="body" sz="quarter" idx="12"/>
          </p:nvPr>
        </p:nvSpPr>
        <p:spPr/>
        <p:txBody>
          <a:bodyPr/>
          <a:lstStyle/>
          <a:p>
            <a:pPr marL="0" indent="0">
              <a:buNone/>
            </a:pPr>
            <a:r>
              <a:rPr lang="en-US" dirty="0"/>
              <a:t>     </a:t>
            </a:r>
          </a:p>
        </p:txBody>
      </p:sp>
    </p:spTree>
    <p:extLst>
      <p:ext uri="{BB962C8B-B14F-4D97-AF65-F5344CB8AC3E}">
        <p14:creationId xmlns:p14="http://schemas.microsoft.com/office/powerpoint/2010/main" val="1948278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a:t>
            </a:r>
          </a:p>
        </p:txBody>
      </p:sp>
      <p:sp>
        <p:nvSpPr>
          <p:cNvPr id="6" name="Text Placeholder 5">
            <a:extLst>
              <a:ext uri="{FF2B5EF4-FFF2-40B4-BE49-F238E27FC236}">
                <a16:creationId xmlns:a16="http://schemas.microsoft.com/office/drawing/2014/main" id="{54112051-2935-7242-BACD-C7639D73F01F}"/>
              </a:ext>
            </a:extLst>
          </p:cNvPr>
          <p:cNvSpPr>
            <a:spLocks noGrp="1"/>
          </p:cNvSpPr>
          <p:nvPr>
            <p:ph type="body" sz="quarter" idx="12"/>
          </p:nvPr>
        </p:nvSpPr>
        <p:spPr/>
        <p:txBody>
          <a:bodyPr/>
          <a:lstStyle/>
          <a:p>
            <a:r>
              <a:rPr lang="en-US" dirty="0"/>
              <a:t> </a:t>
            </a:r>
          </a:p>
        </p:txBody>
      </p:sp>
      <p:pic>
        <p:nvPicPr>
          <p:cNvPr id="4" name="Content Placeholder 3" descr="Graph indicating greater gains in confidence, sense of belonging and metacognitive awareness for underserved students" title="graph"/>
          <p:cNvPicPr>
            <a:picLocks noGrp="1" noChangeAspect="1"/>
          </p:cNvPicPr>
          <p:nvPr>
            <p:ph idx="4294967295"/>
          </p:nvPr>
        </p:nvPicPr>
        <p:blipFill>
          <a:blip r:embed="rId2">
            <a:extLst>
              <a:ext uri="{BEBA8EAE-BF5A-486C-A8C5-ECC9F3942E4B}">
                <a14:imgProps xmlns:a14="http://schemas.microsoft.com/office/drawing/2010/main">
                  <a14:imgLayer r:embed="rId3">
                    <a14:imgEffect>
                      <a14:sharpenSoften amount="87000"/>
                    </a14:imgEffect>
                    <a14:imgEffect>
                      <a14:brightnessContrast contrast="2000"/>
                    </a14:imgEffect>
                  </a14:imgLayer>
                </a14:imgProps>
              </a:ext>
              <a:ext uri="{28A0092B-C50C-407E-A947-70E740481C1C}">
                <a14:useLocalDpi xmlns:a14="http://schemas.microsoft.com/office/drawing/2010/main" val="0"/>
              </a:ext>
            </a:extLst>
          </a:blip>
          <a:stretch>
            <a:fillRect/>
          </a:stretch>
        </p:blipFill>
        <p:spPr>
          <a:xfrm>
            <a:off x="0" y="1314450"/>
            <a:ext cx="8115300" cy="4857750"/>
          </a:xfrm>
        </p:spPr>
      </p:pic>
      <p:pic>
        <p:nvPicPr>
          <p:cNvPr id="5" name="Content Placeholder 3" descr="Graph indicating greater gains in confidence, sense of belonging and metacognitive awareness for underserved students" title="graph">
            <a:extLst>
              <a:ext uri="{FF2B5EF4-FFF2-40B4-BE49-F238E27FC236}">
                <a16:creationId xmlns:a16="http://schemas.microsoft.com/office/drawing/2014/main" id="{3C7C2CEE-55BC-DF46-BAB4-42896F7EE08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87000"/>
                    </a14:imgEffect>
                    <a14:imgEffect>
                      <a14:brightnessContrast contrast="2000"/>
                    </a14:imgEffect>
                  </a14:imgLayer>
                </a14:imgProps>
              </a:ext>
              <a:ext uri="{28A0092B-C50C-407E-A947-70E740481C1C}">
                <a14:useLocalDpi xmlns:a14="http://schemas.microsoft.com/office/drawing/2010/main" val="0"/>
              </a:ext>
            </a:extLst>
          </a:blip>
          <a:stretch>
            <a:fillRect/>
          </a:stretch>
        </p:blipFill>
        <p:spPr>
          <a:xfrm>
            <a:off x="457200" y="1314450"/>
            <a:ext cx="8115300" cy="4857750"/>
          </a:xfrm>
        </p:spPr>
      </p:pic>
      <p:pic>
        <p:nvPicPr>
          <p:cNvPr id="8" name="Content Placeholder 5" descr="Graph indicating greater benefits of transparent instruction for underserved students" title="graph">
            <a:extLst>
              <a:ext uri="{FF2B5EF4-FFF2-40B4-BE49-F238E27FC236}">
                <a16:creationId xmlns:a16="http://schemas.microsoft.com/office/drawing/2014/main" id="{B5783703-E946-4C49-9B6F-C6E6BDF1868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84000"/>
                    </a14:imgEffect>
                  </a14:imgLayer>
                </a14:imgProps>
              </a:ext>
              <a:ext uri="{28A0092B-C50C-407E-A947-70E740481C1C}">
                <a14:useLocalDpi xmlns:a14="http://schemas.microsoft.com/office/drawing/2010/main" val="0"/>
              </a:ext>
            </a:extLst>
          </a:blip>
          <a:stretch>
            <a:fillRect/>
          </a:stretch>
        </p:blipFill>
        <p:spPr>
          <a:xfrm>
            <a:off x="432390" y="1295400"/>
            <a:ext cx="11302409" cy="4807443"/>
          </a:xfrm>
          <a:prstGeom prst="rect">
            <a:avLst/>
          </a:prstGeom>
        </p:spPr>
      </p:pic>
    </p:spTree>
    <p:extLst>
      <p:ext uri="{BB962C8B-B14F-4D97-AF65-F5344CB8AC3E}">
        <p14:creationId xmlns:p14="http://schemas.microsoft.com/office/powerpoint/2010/main" val="2065522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189ADE-471F-5C4F-99FA-F6F95E5157C9}"/>
              </a:ext>
            </a:extLst>
          </p:cNvPr>
          <p:cNvSpPr>
            <a:spLocks noGrp="1"/>
          </p:cNvSpPr>
          <p:nvPr>
            <p:ph type="title"/>
          </p:nvPr>
        </p:nvSpPr>
        <p:spPr/>
        <p:txBody>
          <a:bodyPr/>
          <a:lstStyle/>
          <a:p>
            <a:r>
              <a:rPr lang="en-US" dirty="0"/>
              <a:t>What is Transparent Instruction?</a:t>
            </a:r>
          </a:p>
        </p:txBody>
      </p:sp>
      <p:sp>
        <p:nvSpPr>
          <p:cNvPr id="6" name="Content Placeholder 2">
            <a:extLst>
              <a:ext uri="{FF2B5EF4-FFF2-40B4-BE49-F238E27FC236}">
                <a16:creationId xmlns:a16="http://schemas.microsoft.com/office/drawing/2014/main" id="{F5DCD949-D4FD-FD42-A8EE-1FF3A583908E}"/>
              </a:ext>
            </a:extLst>
          </p:cNvPr>
          <p:cNvSpPr>
            <a:spLocks noGrp="1"/>
          </p:cNvSpPr>
          <p:nvPr>
            <p:ph type="body" sz="quarter" idx="12"/>
          </p:nvPr>
        </p:nvSpPr>
        <p:spPr/>
        <p:txBody>
          <a:bodyPr/>
          <a:lstStyle/>
          <a:p>
            <a:r>
              <a:rPr lang="en-US" sz="3000" dirty="0">
                <a:latin typeface="Arial" charset="0"/>
                <a:ea typeface="Arial" charset="0"/>
                <a:cs typeface="Arial" charset="0"/>
              </a:rPr>
              <a:t>Transparent teaching and learning methods explicitly focus on:</a:t>
            </a:r>
          </a:p>
          <a:p>
            <a:pPr marL="457200" indent="-457200">
              <a:buFont typeface="Arial" panose="020B0604020202020204" pitchFamily="34" charset="0"/>
              <a:buChar char="•"/>
            </a:pPr>
            <a:r>
              <a:rPr lang="en-US" sz="3000" i="1" dirty="0">
                <a:latin typeface="Arial" charset="0"/>
                <a:ea typeface="Arial" charset="0"/>
                <a:cs typeface="Arial" charset="0"/>
              </a:rPr>
              <a:t>how</a:t>
            </a:r>
            <a:r>
              <a:rPr lang="en-US" sz="3000" dirty="0">
                <a:latin typeface="Arial" charset="0"/>
                <a:ea typeface="Arial" charset="0"/>
                <a:cs typeface="Arial" charset="0"/>
              </a:rPr>
              <a:t> students are learning course content, </a:t>
            </a:r>
          </a:p>
          <a:p>
            <a:pPr marL="457200" indent="-457200">
              <a:buFont typeface="Arial" panose="020B0604020202020204" pitchFamily="34" charset="0"/>
              <a:buChar char="•"/>
            </a:pPr>
            <a:r>
              <a:rPr lang="en-US" sz="3000" i="1" dirty="0">
                <a:latin typeface="Arial" charset="0"/>
                <a:ea typeface="Arial" charset="0"/>
                <a:cs typeface="Arial" charset="0"/>
              </a:rPr>
              <a:t>why</a:t>
            </a:r>
            <a:r>
              <a:rPr lang="en-US" sz="3000" dirty="0">
                <a:latin typeface="Arial" charset="0"/>
                <a:ea typeface="Arial" charset="0"/>
                <a:cs typeface="Arial" charset="0"/>
              </a:rPr>
              <a:t> we manipulate their learning experiences in particular ways, and </a:t>
            </a:r>
          </a:p>
          <a:p>
            <a:pPr marL="457200" indent="-457200">
              <a:buFont typeface="Arial" panose="020B0604020202020204" pitchFamily="34" charset="0"/>
              <a:buChar char="•"/>
            </a:pPr>
            <a:r>
              <a:rPr lang="en-US" sz="3000" dirty="0">
                <a:latin typeface="Arial" charset="0"/>
                <a:ea typeface="Arial" charset="0"/>
                <a:cs typeface="Arial" charset="0"/>
              </a:rPr>
              <a:t>how students will use this learning in their lives after college.</a:t>
            </a:r>
          </a:p>
        </p:txBody>
      </p:sp>
    </p:spTree>
    <p:extLst>
      <p:ext uri="{BB962C8B-B14F-4D97-AF65-F5344CB8AC3E}">
        <p14:creationId xmlns:p14="http://schemas.microsoft.com/office/powerpoint/2010/main" val="32769240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a:t>
            </a:r>
          </a:p>
        </p:txBody>
      </p:sp>
      <p:sp>
        <p:nvSpPr>
          <p:cNvPr id="3" name="Text Placeholder 2">
            <a:extLst>
              <a:ext uri="{FF2B5EF4-FFF2-40B4-BE49-F238E27FC236}">
                <a16:creationId xmlns:a16="http://schemas.microsoft.com/office/drawing/2014/main" id="{20B4E2DA-0AFB-584E-B6F1-195FB3355974}"/>
              </a:ext>
            </a:extLst>
          </p:cNvPr>
          <p:cNvSpPr>
            <a:spLocks noGrp="1"/>
          </p:cNvSpPr>
          <p:nvPr>
            <p:ph type="body" sz="quarter" idx="12"/>
          </p:nvPr>
        </p:nvSpPr>
        <p:spPr/>
        <p:txBody>
          <a:bodyPr/>
          <a:lstStyle/>
          <a:p>
            <a:r>
              <a:rPr lang="en-US" dirty="0"/>
              <a:t> </a:t>
            </a:r>
          </a:p>
        </p:txBody>
      </p:sp>
      <p:pic>
        <p:nvPicPr>
          <p:cNvPr id="6" name="Content Placeholder 5" descr="Graph indicating greater benefits of transparent instruction for underserved students" title="graph"/>
          <p:cNvPicPr>
            <a:picLocks noGrp="1" noChangeAspect="1"/>
          </p:cNvPicPr>
          <p:nvPr>
            <p:ph idx="4294967295"/>
          </p:nvPr>
        </p:nvPicPr>
        <p:blipFill>
          <a:blip r:embed="rId2">
            <a:extLst>
              <a:ext uri="{BEBA8EAE-BF5A-486C-A8C5-ECC9F3942E4B}">
                <a14:imgProps xmlns:a14="http://schemas.microsoft.com/office/drawing/2010/main">
                  <a14:imgLayer r:embed="rId3">
                    <a14:imgEffect>
                      <a14:sharpenSoften amount="84000"/>
                    </a14:imgEffect>
                  </a14:imgLayer>
                </a14:imgProps>
              </a:ext>
              <a:ext uri="{28A0092B-C50C-407E-A947-70E740481C1C}">
                <a14:useLocalDpi xmlns:a14="http://schemas.microsoft.com/office/drawing/2010/main" val="0"/>
              </a:ext>
            </a:extLst>
          </a:blip>
          <a:stretch>
            <a:fillRect/>
          </a:stretch>
        </p:blipFill>
        <p:spPr>
          <a:xfrm>
            <a:off x="0" y="1295400"/>
            <a:ext cx="8229600" cy="4806950"/>
          </a:xfrm>
        </p:spPr>
      </p:pic>
      <p:pic>
        <p:nvPicPr>
          <p:cNvPr id="5" name="Content Placeholder 3" descr="graph indicating STEM students who received transparent instruction reported significantly higher awareness of skill development, confidence and sense of belonging (with small to medium magnitude of effect)&#10;" title="STEM students, end of term">
            <a:extLst>
              <a:ext uri="{FF2B5EF4-FFF2-40B4-BE49-F238E27FC236}">
                <a16:creationId xmlns:a16="http://schemas.microsoft.com/office/drawing/2014/main" id="{9F25F3DD-6A29-4C44-9DDF-1A99375022E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83000"/>
                    </a14:imgEffect>
                  </a14:imgLayer>
                </a14:imgProps>
              </a:ext>
              <a:ext uri="{28A0092B-C50C-407E-A947-70E740481C1C}">
                <a14:useLocalDpi xmlns:a14="http://schemas.microsoft.com/office/drawing/2010/main" val="0"/>
              </a:ext>
            </a:extLst>
          </a:blip>
          <a:stretch>
            <a:fillRect/>
          </a:stretch>
        </p:blipFill>
        <p:spPr>
          <a:xfrm>
            <a:off x="590550" y="1485900"/>
            <a:ext cx="10915650" cy="4762500"/>
          </a:xfrm>
          <a:prstGeom prst="rect">
            <a:avLst/>
          </a:prstGeom>
        </p:spPr>
      </p:pic>
      <p:sp>
        <p:nvSpPr>
          <p:cNvPr id="4" name="TextBox 3">
            <a:extLst>
              <a:ext uri="{FF2B5EF4-FFF2-40B4-BE49-F238E27FC236}">
                <a16:creationId xmlns:a16="http://schemas.microsoft.com/office/drawing/2014/main" id="{2DB7B023-0FEF-A34B-8625-EC74BD0AB9F0}"/>
              </a:ext>
            </a:extLst>
          </p:cNvPr>
          <p:cNvSpPr txBox="1"/>
          <p:nvPr/>
        </p:nvSpPr>
        <p:spPr>
          <a:xfrm>
            <a:off x="762000" y="1101179"/>
            <a:ext cx="10210800" cy="769441"/>
          </a:xfrm>
          <a:prstGeom prst="rect">
            <a:avLst/>
          </a:prstGeom>
          <a:solidFill>
            <a:schemeClr val="bg1"/>
          </a:solidFill>
        </p:spPr>
        <p:txBody>
          <a:bodyPr wrap="square" rtlCol="0">
            <a:spAutoFit/>
          </a:bodyPr>
          <a:lstStyle/>
          <a:p>
            <a:r>
              <a:rPr lang="en-US" sz="4400" dirty="0"/>
              <a:t>STEM Students, End of Term</a:t>
            </a:r>
          </a:p>
        </p:txBody>
      </p:sp>
    </p:spTree>
    <p:extLst>
      <p:ext uri="{BB962C8B-B14F-4D97-AF65-F5344CB8AC3E}">
        <p14:creationId xmlns:p14="http://schemas.microsoft.com/office/powerpoint/2010/main" val="24764447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D37CF-9246-1E48-A07E-63EAEBCFB37B}"/>
              </a:ext>
            </a:extLst>
          </p:cNvPr>
          <p:cNvSpPr>
            <a:spLocks noGrp="1"/>
          </p:cNvSpPr>
          <p:nvPr>
            <p:ph type="title"/>
          </p:nvPr>
        </p:nvSpPr>
        <p:spPr/>
        <p:txBody>
          <a:bodyPr/>
          <a:lstStyle/>
          <a:p>
            <a:r>
              <a:rPr lang="en-US" dirty="0"/>
              <a:t> </a:t>
            </a:r>
          </a:p>
        </p:txBody>
      </p:sp>
      <p:sp>
        <p:nvSpPr>
          <p:cNvPr id="3" name="Text Placeholder 2">
            <a:extLst>
              <a:ext uri="{FF2B5EF4-FFF2-40B4-BE49-F238E27FC236}">
                <a16:creationId xmlns:a16="http://schemas.microsoft.com/office/drawing/2014/main" id="{6DA37F03-F23B-004D-86BD-BE552369AA5D}"/>
              </a:ext>
            </a:extLst>
          </p:cNvPr>
          <p:cNvSpPr>
            <a:spLocks noGrp="1"/>
          </p:cNvSpPr>
          <p:nvPr>
            <p:ph type="body" sz="quarter" idx="12"/>
          </p:nvPr>
        </p:nvSpPr>
        <p:spPr/>
        <p:txBody>
          <a:bodyPr/>
          <a:lstStyle/>
          <a:p>
            <a:endParaRPr lang="en-US" dirty="0"/>
          </a:p>
        </p:txBody>
      </p:sp>
      <p:pic>
        <p:nvPicPr>
          <p:cNvPr id="5" name="Content Placeholder 3" descr="graph indicating" title="graph">
            <a:extLst>
              <a:ext uri="{FF2B5EF4-FFF2-40B4-BE49-F238E27FC236}">
                <a16:creationId xmlns:a16="http://schemas.microsoft.com/office/drawing/2014/main" id="{AE6779BF-A1B0-554D-BF0F-99C8CCB47957}"/>
              </a:ext>
            </a:extLst>
          </p:cNvPr>
          <p:cNvPicPr>
            <a:picLocks noGrp="1" noChangeAspect="1"/>
          </p:cNvPicPr>
          <p:nvPr/>
        </p:nvPicPr>
        <p:blipFill>
          <a:blip r:embed="rId2">
            <a:extLst>
              <a:ext uri="{BEBA8EAE-BF5A-486C-A8C5-ECC9F3942E4B}">
                <a14:imgProps xmlns:a14="http://schemas.microsoft.com/office/drawing/2010/main">
                  <a14:imgLayer r:embed="rId3">
                    <a14:imgEffect>
                      <a14:sharpenSoften amount="83000"/>
                    </a14:imgEffect>
                  </a14:imgLayer>
                </a14:imgProps>
              </a:ext>
              <a:ext uri="{28A0092B-C50C-407E-A947-70E740481C1C}">
                <a14:useLocalDpi xmlns:a14="http://schemas.microsoft.com/office/drawing/2010/main" val="0"/>
              </a:ext>
            </a:extLst>
          </a:blip>
          <a:stretch>
            <a:fillRect/>
          </a:stretch>
        </p:blipFill>
        <p:spPr bwMode="auto">
          <a:xfrm>
            <a:off x="381000" y="1277236"/>
            <a:ext cx="11506200" cy="5047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10381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a:t>
            </a:r>
          </a:p>
        </p:txBody>
      </p:sp>
      <p:pic>
        <p:nvPicPr>
          <p:cNvPr id="4" name="Content Placeholder 3" descr="graph indicating" title="graph"/>
          <p:cNvPicPr>
            <a:picLocks noGrp="1" noChangeAspect="1"/>
          </p:cNvPicPr>
          <p:nvPr>
            <p:ph idx="4294967295"/>
          </p:nvPr>
        </p:nvPicPr>
        <p:blipFill>
          <a:blip r:embed="rId2">
            <a:extLst>
              <a:ext uri="{BEBA8EAE-BF5A-486C-A8C5-ECC9F3942E4B}">
                <a14:imgProps xmlns:a14="http://schemas.microsoft.com/office/drawing/2010/main">
                  <a14:imgLayer r:embed="rId3">
                    <a14:imgEffect>
                      <a14:sharpenSoften amount="83000"/>
                    </a14:imgEffect>
                  </a14:imgLayer>
                </a14:imgProps>
              </a:ext>
              <a:ext uri="{28A0092B-C50C-407E-A947-70E740481C1C}">
                <a14:useLocalDpi xmlns:a14="http://schemas.microsoft.com/office/drawing/2010/main" val="0"/>
              </a:ext>
            </a:extLst>
          </a:blip>
          <a:stretch>
            <a:fillRect/>
          </a:stretch>
        </p:blipFill>
        <p:spPr>
          <a:xfrm>
            <a:off x="4019550" y="1441450"/>
            <a:ext cx="8172450" cy="4730750"/>
          </a:xfrm>
        </p:spPr>
      </p:pic>
      <p:sp>
        <p:nvSpPr>
          <p:cNvPr id="5" name="Title 1">
            <a:extLst>
              <a:ext uri="{FF2B5EF4-FFF2-40B4-BE49-F238E27FC236}">
                <a16:creationId xmlns:a16="http://schemas.microsoft.com/office/drawing/2014/main" id="{122BC7FB-2666-C740-AD43-35301102CBA1}"/>
              </a:ext>
            </a:extLst>
          </p:cNvPr>
          <p:cNvSpPr txBox="1">
            <a:spLocks/>
          </p:cNvSpPr>
          <p:nvPr/>
        </p:nvSpPr>
        <p:spPr>
          <a:xfrm>
            <a:off x="762000" y="1029507"/>
            <a:ext cx="11353800" cy="990600"/>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03366"/>
                </a:solidFill>
                <a:latin typeface="+mj-lt"/>
                <a:ea typeface="+mj-ea"/>
                <a:cs typeface="+mj-cs"/>
              </a:defRPr>
            </a:lvl1pPr>
          </a:lstStyle>
          <a:p>
            <a:r>
              <a:rPr lang="en-US" b="0">
                <a:latin typeface="Calibri" panose="020F0502020204030204" pitchFamily="34" charset="0"/>
                <a:ea typeface="Arial" charset="0"/>
                <a:cs typeface="Calibri" panose="020F0502020204030204" pitchFamily="34" charset="0"/>
              </a:rPr>
              <a:t>Perceived Transparency in the Course</a:t>
            </a:r>
            <a:br>
              <a:rPr lang="en-US" b="0">
                <a:latin typeface="Calibri" panose="020F0502020204030204" pitchFamily="34" charset="0"/>
                <a:ea typeface="Arial" charset="0"/>
                <a:cs typeface="Calibri" panose="020F0502020204030204" pitchFamily="34" charset="0"/>
              </a:rPr>
            </a:br>
            <a:endParaRPr lang="en-US" b="0" dirty="0">
              <a:latin typeface="Calibri" panose="020F0502020204030204" pitchFamily="34" charset="0"/>
              <a:cs typeface="Calibri" panose="020F0502020204030204" pitchFamily="34" charset="0"/>
            </a:endParaRPr>
          </a:p>
        </p:txBody>
      </p:sp>
      <p:sp>
        <p:nvSpPr>
          <p:cNvPr id="6" name="Content Placeholder 2">
            <a:extLst>
              <a:ext uri="{FF2B5EF4-FFF2-40B4-BE49-F238E27FC236}">
                <a16:creationId xmlns:a16="http://schemas.microsoft.com/office/drawing/2014/main" id="{082DDDD7-E144-A144-A76C-378DF7999D88}"/>
              </a:ext>
            </a:extLst>
          </p:cNvPr>
          <p:cNvSpPr>
            <a:spLocks noGrp="1"/>
          </p:cNvSpPr>
          <p:nvPr>
            <p:ph type="body" sz="quarter" idx="12"/>
          </p:nvPr>
        </p:nvSpPr>
        <p:spPr/>
        <p:txBody>
          <a:bodyPr>
            <a:normAutofit fontScale="70000" lnSpcReduction="20000"/>
          </a:bodyPr>
          <a:lstStyle/>
          <a:p>
            <a:pPr>
              <a:buFont typeface="+mj-lt"/>
              <a:buAutoNum type="arabicPeriod" startAt="36"/>
            </a:pPr>
            <a:r>
              <a:rPr lang="en-US" sz="2850" dirty="0">
                <a:latin typeface="Arial" charset="0"/>
                <a:ea typeface="Arial" charset="0"/>
                <a:cs typeface="Arial" charset="0"/>
              </a:rPr>
              <a:t>In this course, I knew the purpose of each assignment.</a:t>
            </a:r>
          </a:p>
          <a:p>
            <a:pPr>
              <a:buFont typeface="+mj-lt"/>
              <a:buAutoNum type="arabicPeriod" startAt="36"/>
            </a:pPr>
            <a:r>
              <a:rPr lang="en-US" sz="2850" dirty="0">
                <a:latin typeface="Arial" charset="0"/>
                <a:ea typeface="Arial" charset="0"/>
                <a:cs typeface="Arial" charset="0"/>
              </a:rPr>
              <a:t>Each assignment included a section that explained how the assignment was  related to the objectives of the course.</a:t>
            </a:r>
          </a:p>
          <a:p>
            <a:pPr>
              <a:buFont typeface="+mj-lt"/>
              <a:buAutoNum type="arabicPeriod" startAt="36"/>
            </a:pPr>
            <a:r>
              <a:rPr lang="en-US" sz="2850" dirty="0">
                <a:latin typeface="Arial" charset="0"/>
                <a:ea typeface="Arial" charset="0"/>
                <a:cs typeface="Arial" charset="0"/>
              </a:rPr>
              <a:t>My instructor identified a specific learning goal for each assignment.</a:t>
            </a:r>
          </a:p>
          <a:p>
            <a:pPr marL="0" indent="0">
              <a:buNone/>
            </a:pPr>
            <a:r>
              <a:rPr lang="en-US" sz="2550" dirty="0">
                <a:latin typeface="Arial" charset="0"/>
                <a:ea typeface="Arial" charset="0"/>
                <a:cs typeface="Arial" charset="0"/>
              </a:rPr>
              <a:t>-------------------------------------------------------------------------------------------------------------------</a:t>
            </a:r>
          </a:p>
          <a:p>
            <a:pPr>
              <a:buFont typeface="+mj-lt"/>
              <a:buAutoNum type="arabicPeriod" startAt="36"/>
            </a:pPr>
            <a:r>
              <a:rPr lang="en-US" sz="2850" dirty="0">
                <a:latin typeface="Arial" charset="0"/>
                <a:ea typeface="Arial" charset="0"/>
                <a:cs typeface="Arial" charset="0"/>
              </a:rPr>
              <a:t>In this course, I knew the steps required to complete my assignments.</a:t>
            </a:r>
          </a:p>
          <a:p>
            <a:pPr>
              <a:buFont typeface="+mj-lt"/>
              <a:buAutoNum type="arabicPeriod" startAt="36"/>
            </a:pPr>
            <a:r>
              <a:rPr lang="en-US" sz="2850" dirty="0">
                <a:latin typeface="Arial" charset="0"/>
                <a:ea typeface="Arial" charset="0"/>
                <a:cs typeface="Arial" charset="0"/>
              </a:rPr>
              <a:t>Each assignment included a detailed set of instructions for completing it.</a:t>
            </a:r>
          </a:p>
          <a:p>
            <a:pPr>
              <a:buFont typeface="+mj-lt"/>
              <a:buAutoNum type="arabicPeriod" startAt="36"/>
            </a:pPr>
            <a:r>
              <a:rPr lang="en-US" sz="2850" dirty="0">
                <a:latin typeface="Arial" charset="0"/>
                <a:ea typeface="Arial" charset="0"/>
                <a:cs typeface="Arial" charset="0"/>
              </a:rPr>
              <a:t>My instructor provided detailed directions for each learning activity that was assigned.</a:t>
            </a:r>
          </a:p>
          <a:p>
            <a:pPr marL="0" indent="0">
              <a:buNone/>
            </a:pPr>
            <a:r>
              <a:rPr lang="en-US" sz="2550" dirty="0">
                <a:latin typeface="Arial" charset="0"/>
                <a:ea typeface="Arial" charset="0"/>
                <a:cs typeface="Arial" charset="0"/>
              </a:rPr>
              <a:t>-------------------------------------------------------------------------------------------------------------------</a:t>
            </a:r>
          </a:p>
          <a:p>
            <a:pPr>
              <a:buFont typeface="+mj-lt"/>
              <a:buAutoNum type="arabicPeriod" startAt="36"/>
            </a:pPr>
            <a:r>
              <a:rPr lang="en-US" sz="2850" dirty="0">
                <a:latin typeface="Arial" charset="0"/>
                <a:ea typeface="Arial" charset="0"/>
                <a:cs typeface="Arial" charset="0"/>
              </a:rPr>
              <a:t>In this course, I knew how my work would be evaluated.</a:t>
            </a:r>
          </a:p>
          <a:p>
            <a:pPr>
              <a:buFont typeface="+mj-lt"/>
              <a:buAutoNum type="arabicPeriod" startAt="36"/>
            </a:pPr>
            <a:r>
              <a:rPr lang="en-US" sz="2850" dirty="0">
                <a:latin typeface="Arial" charset="0"/>
                <a:ea typeface="Arial" charset="0"/>
                <a:cs typeface="Arial" charset="0"/>
              </a:rPr>
              <a:t>My instructor provided students with annotated examples of past students’ work.</a:t>
            </a:r>
          </a:p>
          <a:p>
            <a:pPr>
              <a:buFont typeface="+mj-lt"/>
              <a:buAutoNum type="arabicPeriod" startAt="36"/>
            </a:pPr>
            <a:r>
              <a:rPr lang="en-US" sz="2850" dirty="0">
                <a:latin typeface="Arial" charset="0"/>
                <a:ea typeface="Arial" charset="0"/>
                <a:cs typeface="Arial" charset="0"/>
              </a:rPr>
              <a:t>My instructor provided tools I could use to assess the quality of my and others' work.                                  ----</a:t>
            </a:r>
            <a:r>
              <a:rPr lang="en-US" sz="3000" dirty="0">
                <a:latin typeface="Arial" charset="0"/>
                <a:ea typeface="Arial" charset="0"/>
                <a:cs typeface="Arial" charset="0"/>
              </a:rPr>
              <a:t>Never, Sometimes, Often, Always</a:t>
            </a:r>
            <a:endParaRPr lang="en-US" sz="2850" dirty="0">
              <a:latin typeface="Arial" charset="0"/>
              <a:ea typeface="Arial" charset="0"/>
              <a:cs typeface="Arial" charset="0"/>
            </a:endParaRPr>
          </a:p>
        </p:txBody>
      </p:sp>
    </p:spTree>
    <p:extLst>
      <p:ext uri="{BB962C8B-B14F-4D97-AF65-F5344CB8AC3E}">
        <p14:creationId xmlns:p14="http://schemas.microsoft.com/office/powerpoint/2010/main" val="2365105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CD8E6FDB-502C-494C-A1F8-22180F2876D7}"/>
              </a:ext>
            </a:extLst>
          </p:cNvPr>
          <p:cNvSpPr>
            <a:spLocks noGrp="1"/>
          </p:cNvSpPr>
          <p:nvPr>
            <p:ph type="body" sz="quarter" idx="12"/>
          </p:nvPr>
        </p:nvSpPr>
        <p:spPr/>
        <p:txBody>
          <a:bodyPr/>
          <a:lstStyle/>
          <a:p>
            <a:pPr lvl="1" indent="-257175"/>
            <a:r>
              <a:rPr lang="en-US" sz="1800" dirty="0">
                <a:cs typeface="Arial"/>
              </a:rPr>
              <a:t>Oral communication</a:t>
            </a:r>
          </a:p>
          <a:p>
            <a:pPr lvl="1" indent="-257175"/>
            <a:r>
              <a:rPr lang="en-US" sz="1800" dirty="0">
                <a:cs typeface="Arial"/>
              </a:rPr>
              <a:t> Working effectively with others in teams</a:t>
            </a:r>
          </a:p>
          <a:p>
            <a:pPr lvl="1" indent="-257175"/>
            <a:r>
              <a:rPr lang="en-US" sz="1800" dirty="0">
                <a:cs typeface="Arial"/>
              </a:rPr>
              <a:t>Written communication</a:t>
            </a:r>
          </a:p>
          <a:p>
            <a:pPr lvl="1" indent="-257175"/>
            <a:r>
              <a:rPr lang="en-US" sz="1800" dirty="0">
                <a:cs typeface="Arial"/>
              </a:rPr>
              <a:t>Ethical judgment and decision-making</a:t>
            </a:r>
          </a:p>
          <a:p>
            <a:pPr lvl="1" indent="-257175"/>
            <a:r>
              <a:rPr lang="en-US" sz="1800" dirty="0">
                <a:cs typeface="Arial"/>
              </a:rPr>
              <a:t>Critical/analytical thinking</a:t>
            </a:r>
          </a:p>
          <a:p>
            <a:pPr lvl="1" indent="-257175"/>
            <a:r>
              <a:rPr lang="en-US" sz="1800" dirty="0">
                <a:cs typeface="Arial"/>
              </a:rPr>
              <a:t>Applying knowledge/skills to real world</a:t>
            </a:r>
          </a:p>
          <a:p>
            <a:pPr lvl="1" indent="-257175"/>
            <a:r>
              <a:rPr lang="en-US" sz="1800" dirty="0">
                <a:cs typeface="Arial"/>
              </a:rPr>
              <a:t>Analyzing/solving complex problems</a:t>
            </a:r>
          </a:p>
          <a:p>
            <a:endParaRPr lang="en-US" dirty="0"/>
          </a:p>
        </p:txBody>
      </p:sp>
      <p:pic>
        <p:nvPicPr>
          <p:cNvPr id="5" name="Picture 4" descr="Oral communication&#10;Working effectively with others int eams&#10;Written communication&#10;Ethical judgment and decision-making&#10;Critical/analytical thiking&#10;Applying knowledge/skills to real world&#10;Analyzing/solving complex problems&#10;" title="Learning Outcomes that Employers Rate as Very Important"/>
          <p:cNvPicPr>
            <a:picLocks noChangeAspect="1"/>
          </p:cNvPicPr>
          <p:nvPr/>
        </p:nvPicPr>
        <p:blipFill>
          <a:blip r:embed="rId2"/>
          <a:stretch>
            <a:fillRect/>
          </a:stretch>
        </p:blipFill>
        <p:spPr>
          <a:xfrm>
            <a:off x="228600" y="990600"/>
            <a:ext cx="11811000" cy="5772150"/>
          </a:xfrm>
          <a:prstGeom prst="rect">
            <a:avLst/>
          </a:prstGeom>
          <a:solidFill>
            <a:schemeClr val="bg1"/>
          </a:solidFill>
        </p:spPr>
      </p:pic>
      <p:sp>
        <p:nvSpPr>
          <p:cNvPr id="7" name="Title 6">
            <a:extLst>
              <a:ext uri="{FF2B5EF4-FFF2-40B4-BE49-F238E27FC236}">
                <a16:creationId xmlns:a16="http://schemas.microsoft.com/office/drawing/2014/main" id="{3F4E7C09-7119-4D4F-A807-FA5CBE66AA27}"/>
              </a:ext>
            </a:extLst>
          </p:cNvPr>
          <p:cNvSpPr>
            <a:spLocks noGrp="1"/>
          </p:cNvSpPr>
          <p:nvPr>
            <p:ph type="title"/>
          </p:nvPr>
        </p:nvSpPr>
        <p:spPr/>
        <p:txBody>
          <a:bodyPr/>
          <a:lstStyle/>
          <a:p>
            <a:r>
              <a:rPr lang="en-US" dirty="0"/>
              <a:t> </a:t>
            </a:r>
          </a:p>
        </p:txBody>
      </p:sp>
    </p:spTree>
    <p:extLst>
      <p:ext uri="{BB962C8B-B14F-4D97-AF65-F5344CB8AC3E}">
        <p14:creationId xmlns:p14="http://schemas.microsoft.com/office/powerpoint/2010/main" val="9246765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944001-268F-EC43-9A7D-599C785BFD01}"/>
              </a:ext>
            </a:extLst>
          </p:cNvPr>
          <p:cNvSpPr>
            <a:spLocks noGrp="1"/>
          </p:cNvSpPr>
          <p:nvPr>
            <p:ph type="title"/>
          </p:nvPr>
        </p:nvSpPr>
        <p:spPr>
          <a:xfrm>
            <a:off x="495300" y="960663"/>
            <a:ext cx="11696700" cy="685800"/>
          </a:xfrm>
        </p:spPr>
        <p:txBody>
          <a:bodyPr/>
          <a:lstStyle/>
          <a:p>
            <a:r>
              <a:rPr lang="en-US" sz="4000" b="0" dirty="0">
                <a:latin typeface="+mn-lt"/>
                <a:ea typeface="Arial" charset="0"/>
                <a:cs typeface="Arial" charset="0"/>
              </a:rPr>
              <a:t>  Awareness of Improvement of Employer-valued Skills</a:t>
            </a:r>
            <a:br>
              <a:rPr lang="en-US" sz="4000" b="0" dirty="0">
                <a:latin typeface="+mn-lt"/>
              </a:rPr>
            </a:br>
            <a:endParaRPr lang="en-US" sz="4000" b="0" dirty="0">
              <a:latin typeface="+mn-lt"/>
            </a:endParaRPr>
          </a:p>
        </p:txBody>
      </p:sp>
      <p:sp>
        <p:nvSpPr>
          <p:cNvPr id="4" name="Text Placeholder 3">
            <a:extLst>
              <a:ext uri="{FF2B5EF4-FFF2-40B4-BE49-F238E27FC236}">
                <a16:creationId xmlns:a16="http://schemas.microsoft.com/office/drawing/2014/main" id="{4BFA9DE1-A555-6443-BDBF-AAF00BBD4681}"/>
              </a:ext>
            </a:extLst>
          </p:cNvPr>
          <p:cNvSpPr>
            <a:spLocks noGrp="1"/>
          </p:cNvSpPr>
          <p:nvPr>
            <p:ph type="body" sz="quarter" idx="12"/>
          </p:nvPr>
        </p:nvSpPr>
        <p:spPr/>
        <p:txBody>
          <a:bodyPr/>
          <a:lstStyle/>
          <a:p>
            <a:r>
              <a:rPr lang="en-US" dirty="0"/>
              <a:t> </a:t>
            </a:r>
          </a:p>
        </p:txBody>
      </p:sp>
      <p:sp>
        <p:nvSpPr>
          <p:cNvPr id="5" name="TextBox 4">
            <a:extLst>
              <a:ext uri="{FF2B5EF4-FFF2-40B4-BE49-F238E27FC236}">
                <a16:creationId xmlns:a16="http://schemas.microsoft.com/office/drawing/2014/main" id="{0A6D8D9B-4796-0746-A416-EA42628F8509}"/>
              </a:ext>
            </a:extLst>
          </p:cNvPr>
          <p:cNvSpPr txBox="1"/>
          <p:nvPr/>
        </p:nvSpPr>
        <p:spPr>
          <a:xfrm>
            <a:off x="762000" y="1675973"/>
            <a:ext cx="11430000" cy="6248827"/>
          </a:xfrm>
          <a:prstGeom prst="rect">
            <a:avLst/>
          </a:prstGeom>
          <a:noFill/>
        </p:spPr>
        <p:txBody>
          <a:bodyPr wrap="square" rtlCol="0">
            <a:spAutoFit/>
          </a:bodyPr>
          <a:lstStyle/>
          <a:p>
            <a:pPr>
              <a:lnSpc>
                <a:spcPct val="80000"/>
              </a:lnSpc>
            </a:pPr>
            <a:r>
              <a:rPr lang="en-US" dirty="0">
                <a:latin typeface="Arial" charset="0"/>
                <a:ea typeface="Arial" charset="0"/>
                <a:cs typeface="Arial" charset="0"/>
              </a:rPr>
              <a:t>4.   How much has this course helped you in writing effectively?</a:t>
            </a:r>
          </a:p>
          <a:p>
            <a:pPr>
              <a:lnSpc>
                <a:spcPct val="80000"/>
              </a:lnSpc>
            </a:pPr>
            <a:r>
              <a:rPr lang="en-US" dirty="0">
                <a:latin typeface="Arial" charset="0"/>
                <a:ea typeface="Arial" charset="0"/>
                <a:cs typeface="Arial" charset="0"/>
              </a:rPr>
              <a:t>5.   How much has this course helped you in communicating your ideas effectively in your spoken statements?</a:t>
            </a:r>
          </a:p>
          <a:p>
            <a:pPr>
              <a:lnSpc>
                <a:spcPct val="80000"/>
              </a:lnSpc>
            </a:pPr>
            <a:r>
              <a:rPr lang="en-US" dirty="0">
                <a:latin typeface="Arial" charset="0"/>
                <a:ea typeface="Arial" charset="0"/>
                <a:cs typeface="Arial" charset="0"/>
              </a:rPr>
              <a:t>6.   How much has this course helped you in collaborating effectively with others?</a:t>
            </a:r>
          </a:p>
          <a:p>
            <a:pPr>
              <a:lnSpc>
                <a:spcPct val="80000"/>
              </a:lnSpc>
            </a:pPr>
            <a:r>
              <a:rPr lang="en-US" dirty="0">
                <a:latin typeface="Arial" charset="0"/>
                <a:ea typeface="Arial" charset="0"/>
                <a:cs typeface="Arial" charset="0"/>
              </a:rPr>
              <a:t>8.   How much has this course helped you in improving your ability to separate and examine the pieces of an  </a:t>
            </a:r>
          </a:p>
          <a:p>
            <a:pPr>
              <a:lnSpc>
                <a:spcPct val="80000"/>
              </a:lnSpc>
            </a:pPr>
            <a:r>
              <a:rPr lang="en-US" dirty="0">
                <a:latin typeface="Arial" charset="0"/>
                <a:ea typeface="Arial" charset="0"/>
                <a:cs typeface="Arial" charset="0"/>
              </a:rPr>
              <a:t>      idea, experience, or theory?</a:t>
            </a:r>
          </a:p>
          <a:p>
            <a:pPr>
              <a:lnSpc>
                <a:spcPct val="80000"/>
              </a:lnSpc>
            </a:pPr>
            <a:r>
              <a:rPr lang="en-US" dirty="0">
                <a:latin typeface="Arial" charset="0"/>
                <a:ea typeface="Arial" charset="0"/>
                <a:cs typeface="Arial" charset="0"/>
              </a:rPr>
              <a:t>9.   How much has this course helped you in learning how to connect information from a variety of sources?</a:t>
            </a:r>
          </a:p>
          <a:p>
            <a:pPr>
              <a:lnSpc>
                <a:spcPct val="80000"/>
              </a:lnSpc>
            </a:pPr>
            <a:r>
              <a:rPr lang="en-US" dirty="0">
                <a:latin typeface="Arial" charset="0"/>
                <a:ea typeface="Arial" charset="0"/>
                <a:cs typeface="Arial" charset="0"/>
              </a:rPr>
              <a:t>10. How much has this course helped you in learning how to apply concepts to practical problems or in new </a:t>
            </a:r>
          </a:p>
          <a:p>
            <a:pPr>
              <a:lnSpc>
                <a:spcPct val="80000"/>
              </a:lnSpc>
            </a:pPr>
            <a:r>
              <a:rPr lang="en-US" dirty="0">
                <a:latin typeface="Arial" charset="0"/>
                <a:ea typeface="Arial" charset="0"/>
                <a:cs typeface="Arial" charset="0"/>
              </a:rPr>
              <a:t>      situations?</a:t>
            </a:r>
          </a:p>
          <a:p>
            <a:pPr>
              <a:lnSpc>
                <a:spcPct val="80000"/>
              </a:lnSpc>
            </a:pPr>
            <a:r>
              <a:rPr lang="en-US" dirty="0">
                <a:latin typeface="Arial" charset="0"/>
                <a:ea typeface="Arial" charset="0"/>
                <a:cs typeface="Arial" charset="0"/>
              </a:rPr>
              <a:t>11. How much has this course helped you in considering the ethical implications of your actions?</a:t>
            </a:r>
          </a:p>
          <a:p>
            <a:pPr>
              <a:lnSpc>
                <a:spcPct val="80000"/>
              </a:lnSpc>
            </a:pPr>
            <a:r>
              <a:rPr lang="en-US" dirty="0">
                <a:latin typeface="Arial" charset="0"/>
                <a:ea typeface="Arial" charset="0"/>
                <a:cs typeface="Arial" charset="0"/>
              </a:rPr>
              <a:t>                           Not at all, A little, A moderate amount, A lot, A great deal</a:t>
            </a:r>
          </a:p>
          <a:p>
            <a:pPr>
              <a:lnSpc>
                <a:spcPct val="80000"/>
              </a:lnSpc>
            </a:pPr>
            <a:r>
              <a:rPr lang="en-US" dirty="0">
                <a:latin typeface="Arial" charset="0"/>
                <a:ea typeface="Arial" charset="0"/>
                <a:cs typeface="Arial" charset="0"/>
              </a:rPr>
              <a:t>22. As a result of taking this course are you a better or worse judge of the strengths and weaknesses of ideas,         </a:t>
            </a:r>
          </a:p>
          <a:p>
            <a:pPr>
              <a:lnSpc>
                <a:spcPct val="80000"/>
              </a:lnSpc>
            </a:pPr>
            <a:r>
              <a:rPr lang="en-US" dirty="0">
                <a:latin typeface="Arial" charset="0"/>
                <a:ea typeface="Arial" charset="0"/>
                <a:cs typeface="Arial" charset="0"/>
              </a:rPr>
              <a:t>      or has the course made no difference?</a:t>
            </a:r>
          </a:p>
          <a:p>
            <a:pPr>
              <a:lnSpc>
                <a:spcPct val="80000"/>
              </a:lnSpc>
            </a:pPr>
            <a:r>
              <a:rPr lang="en-US" dirty="0">
                <a:latin typeface="Arial" charset="0"/>
                <a:ea typeface="Arial" charset="0"/>
                <a:cs typeface="Arial" charset="0"/>
              </a:rPr>
              <a:t>24. As a result of taking this course are you a better or worse judge of the reliability of information from various </a:t>
            </a:r>
          </a:p>
          <a:p>
            <a:pPr>
              <a:lnSpc>
                <a:spcPct val="80000"/>
              </a:lnSpc>
            </a:pPr>
            <a:r>
              <a:rPr lang="en-US" dirty="0">
                <a:latin typeface="Arial" charset="0"/>
                <a:ea typeface="Arial" charset="0"/>
                <a:cs typeface="Arial" charset="0"/>
              </a:rPr>
              <a:t>      sources, or has the course made no difference?</a:t>
            </a:r>
          </a:p>
          <a:p>
            <a:pPr>
              <a:lnSpc>
                <a:spcPct val="80000"/>
              </a:lnSpc>
            </a:pPr>
            <a:r>
              <a:rPr lang="en-US" dirty="0">
                <a:latin typeface="Arial" charset="0"/>
                <a:ea typeface="Arial" charset="0"/>
                <a:cs typeface="Arial" charset="0"/>
              </a:rPr>
              <a:t>                           Much worse, Somewhat worse, No difference, Somewhat Better, Much Better</a:t>
            </a:r>
          </a:p>
          <a:p>
            <a:pPr>
              <a:lnSpc>
                <a:spcPct val="80000"/>
              </a:lnSpc>
            </a:pPr>
            <a:r>
              <a:rPr lang="en-US" dirty="0">
                <a:latin typeface="Arial" charset="0"/>
                <a:ea typeface="Arial" charset="0"/>
                <a:cs typeface="Arial" charset="0"/>
              </a:rPr>
              <a:t>32. Are you likely to apply knowledge and skills you gained from this course in contexts outside of this course? </a:t>
            </a:r>
          </a:p>
          <a:p>
            <a:pPr>
              <a:lnSpc>
                <a:spcPct val="80000"/>
              </a:lnSpc>
            </a:pPr>
            <a:r>
              <a:rPr lang="en-US" dirty="0">
                <a:latin typeface="Arial" charset="0"/>
                <a:ea typeface="Arial" charset="0"/>
                <a:cs typeface="Arial" charset="0"/>
              </a:rPr>
              <a:t>                           Not likely, Slightly likely, Moderately likely, Very likely, Extremely likely</a:t>
            </a:r>
          </a:p>
          <a:p>
            <a:pPr>
              <a:lnSpc>
                <a:spcPct val="80000"/>
              </a:lnSpc>
            </a:pPr>
            <a:r>
              <a:rPr lang="en-US" dirty="0">
                <a:solidFill>
                  <a:srgbClr val="FF0000"/>
                </a:solidFill>
                <a:latin typeface="Arial" charset="0"/>
                <a:ea typeface="Arial" charset="0"/>
                <a:cs typeface="Arial" charset="0"/>
              </a:rPr>
              <a:t>New STEM-focused skills questions:</a:t>
            </a:r>
          </a:p>
          <a:p>
            <a:pPr>
              <a:lnSpc>
                <a:spcPct val="80000"/>
              </a:lnSpc>
            </a:pPr>
            <a:r>
              <a:rPr lang="en-US" dirty="0">
                <a:latin typeface="Arial" charset="0"/>
                <a:ea typeface="Arial" charset="0"/>
                <a:cs typeface="Arial" charset="0"/>
              </a:rPr>
              <a:t>How much has this course helped you in designing experiments or processes to address a problem? </a:t>
            </a:r>
          </a:p>
          <a:p>
            <a:pPr>
              <a:lnSpc>
                <a:spcPct val="80000"/>
              </a:lnSpc>
            </a:pPr>
            <a:r>
              <a:rPr lang="en-US" dirty="0">
                <a:latin typeface="Arial" charset="0"/>
                <a:ea typeface="Arial" charset="0"/>
                <a:cs typeface="Arial" charset="0"/>
              </a:rPr>
              <a:t>How much has this course helped you in analyzing and interpreting data and/or problems? </a:t>
            </a:r>
          </a:p>
          <a:p>
            <a:pPr>
              <a:lnSpc>
                <a:spcPct val="80000"/>
              </a:lnSpc>
            </a:pPr>
            <a:r>
              <a:rPr lang="en-US" dirty="0">
                <a:latin typeface="Arial" charset="0"/>
                <a:ea typeface="Arial" charset="0"/>
                <a:cs typeface="Arial" charset="0"/>
              </a:rPr>
              <a:t>How much has this course helped you in choosing methods appropriate to solving a problem? </a:t>
            </a:r>
          </a:p>
          <a:p>
            <a:pPr>
              <a:lnSpc>
                <a:spcPct val="80000"/>
              </a:lnSpc>
            </a:pPr>
            <a:r>
              <a:rPr lang="en-US" dirty="0">
                <a:latin typeface="Arial" charset="0"/>
                <a:ea typeface="Arial" charset="0"/>
                <a:cs typeface="Arial" charset="0"/>
              </a:rPr>
              <a:t>                           Response options: Not at all, A little, A moderate amount, A lot, A great deal </a:t>
            </a:r>
          </a:p>
          <a:p>
            <a:endParaRPr lang="en-US" sz="1400" dirty="0">
              <a:latin typeface="Arial" charset="0"/>
              <a:ea typeface="Arial" charset="0"/>
              <a:cs typeface="Arial" charset="0"/>
            </a:endParaRPr>
          </a:p>
          <a:p>
            <a:r>
              <a:rPr lang="en-US" sz="1400" dirty="0">
                <a:latin typeface="Arial" charset="0"/>
                <a:ea typeface="Arial" charset="0"/>
                <a:cs typeface="Arial" charset="0"/>
              </a:rPr>
              <a:t> </a:t>
            </a:r>
          </a:p>
          <a:p>
            <a:r>
              <a:rPr lang="en-US" sz="1281" dirty="0">
                <a:latin typeface="Arial" charset="0"/>
                <a:ea typeface="Arial" charset="0"/>
                <a:cs typeface="Arial" charset="0"/>
              </a:rPr>
              <a:t> </a:t>
            </a:r>
          </a:p>
          <a:p>
            <a:endParaRPr lang="en-US" sz="1281" dirty="0">
              <a:latin typeface="Arial" charset="0"/>
              <a:ea typeface="Arial" charset="0"/>
              <a:cs typeface="Arial" charset="0"/>
            </a:endParaRPr>
          </a:p>
          <a:p>
            <a:endParaRPr lang="en-US" sz="1281" dirty="0">
              <a:latin typeface="Arial" charset="0"/>
              <a:ea typeface="Arial" charset="0"/>
              <a:cs typeface="Arial" charset="0"/>
            </a:endParaRPr>
          </a:p>
          <a:p>
            <a:pPr marL="257175" indent="-257175">
              <a:lnSpc>
                <a:spcPct val="150000"/>
              </a:lnSpc>
              <a:buFont typeface="+mj-lt"/>
              <a:buAutoNum type="arabicPeriod" startAt="36"/>
            </a:pPr>
            <a:endParaRPr lang="en-US" sz="1281" dirty="0">
              <a:latin typeface="Arial" charset="0"/>
              <a:ea typeface="Arial" charset="0"/>
              <a:cs typeface="Arial" charset="0"/>
            </a:endParaRPr>
          </a:p>
        </p:txBody>
      </p:sp>
    </p:spTree>
    <p:extLst>
      <p:ext uri="{BB962C8B-B14F-4D97-AF65-F5344CB8AC3E}">
        <p14:creationId xmlns:p14="http://schemas.microsoft.com/office/powerpoint/2010/main" val="36017445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0FAEB-7C8A-514B-A974-D76FD0C6DF72}"/>
              </a:ext>
            </a:extLst>
          </p:cNvPr>
          <p:cNvSpPr>
            <a:spLocks noGrp="1"/>
          </p:cNvSpPr>
          <p:nvPr>
            <p:ph type="title"/>
          </p:nvPr>
        </p:nvSpPr>
        <p:spPr/>
        <p:txBody>
          <a:bodyPr/>
          <a:lstStyle/>
          <a:p>
            <a:r>
              <a:rPr lang="en-US" b="0" dirty="0">
                <a:latin typeface="Arial" charset="0"/>
                <a:ea typeface="Arial" charset="0"/>
                <a:cs typeface="Arial" charset="0"/>
              </a:rPr>
              <a:t>Skills: Beginning and End of Course</a:t>
            </a:r>
            <a:endParaRPr lang="en-US" b="0" dirty="0"/>
          </a:p>
        </p:txBody>
      </p:sp>
      <p:sp>
        <p:nvSpPr>
          <p:cNvPr id="3" name="Content Placeholder 2">
            <a:extLst>
              <a:ext uri="{FF2B5EF4-FFF2-40B4-BE49-F238E27FC236}">
                <a16:creationId xmlns:a16="http://schemas.microsoft.com/office/drawing/2014/main" id="{24210E22-484B-394F-9539-CFFBC81BD521}"/>
              </a:ext>
            </a:extLst>
          </p:cNvPr>
          <p:cNvSpPr>
            <a:spLocks noGrp="1"/>
          </p:cNvSpPr>
          <p:nvPr>
            <p:ph type="body" sz="quarter" idx="12"/>
          </p:nvPr>
        </p:nvSpPr>
        <p:spPr>
          <a:xfrm>
            <a:off x="876300" y="1828800"/>
            <a:ext cx="10515600" cy="4695092"/>
          </a:xfrm>
        </p:spPr>
        <p:txBody>
          <a:bodyPr/>
          <a:lstStyle/>
          <a:p>
            <a:pPr marL="0" indent="0">
              <a:lnSpc>
                <a:spcPct val="70000"/>
              </a:lnSpc>
              <a:buNone/>
            </a:pPr>
            <a:r>
              <a:rPr lang="en-US" sz="1800" dirty="0">
                <a:latin typeface="Arial" charset="0"/>
                <a:ea typeface="Arial" charset="0"/>
                <a:cs typeface="Arial" charset="0"/>
              </a:rPr>
              <a:t>The following 10 questions are asked at the beginning and end of term: </a:t>
            </a:r>
          </a:p>
          <a:p>
            <a:pPr marL="285750" indent="-285750">
              <a:lnSpc>
                <a:spcPct val="70000"/>
              </a:lnSpc>
              <a:buFont typeface="Arial" panose="020B0604020202020204" pitchFamily="34" charset="0"/>
              <a:buChar char="•"/>
            </a:pPr>
            <a:r>
              <a:rPr lang="en-US" sz="1800" dirty="0">
                <a:latin typeface="Arial" charset="0"/>
                <a:ea typeface="Arial" charset="0"/>
                <a:cs typeface="Arial" charset="0"/>
              </a:rPr>
              <a:t>I can express my ideas effectively when I write. </a:t>
            </a:r>
          </a:p>
          <a:p>
            <a:pPr marL="285750" indent="-285750">
              <a:lnSpc>
                <a:spcPct val="70000"/>
              </a:lnSpc>
              <a:buFont typeface="Arial" panose="020B0604020202020204" pitchFamily="34" charset="0"/>
              <a:buChar char="•"/>
            </a:pPr>
            <a:r>
              <a:rPr lang="en-US" sz="1800" dirty="0">
                <a:latin typeface="Arial" charset="0"/>
                <a:ea typeface="Arial" charset="0"/>
                <a:cs typeface="Arial" charset="0"/>
              </a:rPr>
              <a:t>I can communicate effectively when I speak. </a:t>
            </a:r>
          </a:p>
          <a:p>
            <a:pPr marL="285750" indent="-285750">
              <a:lnSpc>
                <a:spcPct val="70000"/>
              </a:lnSpc>
              <a:buFont typeface="Arial" panose="020B0604020202020204" pitchFamily="34" charset="0"/>
              <a:buChar char="•"/>
            </a:pPr>
            <a:r>
              <a:rPr lang="en-US" sz="1800" dirty="0">
                <a:latin typeface="Arial" charset="0"/>
                <a:ea typeface="Arial" charset="0"/>
                <a:cs typeface="Arial" charset="0"/>
              </a:rPr>
              <a:t>I collaborate well with others on academic work. </a:t>
            </a:r>
          </a:p>
          <a:p>
            <a:pPr marL="285750" indent="-285750">
              <a:lnSpc>
                <a:spcPct val="70000"/>
              </a:lnSpc>
              <a:buFont typeface="Arial" panose="020B0604020202020204" pitchFamily="34" charset="0"/>
              <a:buChar char="•"/>
            </a:pPr>
            <a:r>
              <a:rPr lang="en-US" sz="1800" dirty="0">
                <a:latin typeface="Arial" charset="0"/>
                <a:ea typeface="Arial" charset="0"/>
                <a:cs typeface="Arial" charset="0"/>
              </a:rPr>
              <a:t>I am good at breaking down theories, ideas and experiences into pieces so I can </a:t>
            </a:r>
          </a:p>
          <a:p>
            <a:pPr marL="285750" indent="-285750">
              <a:lnSpc>
                <a:spcPct val="70000"/>
              </a:lnSpc>
              <a:buFont typeface="Arial" panose="020B0604020202020204" pitchFamily="34" charset="0"/>
              <a:buChar char="•"/>
            </a:pPr>
            <a:r>
              <a:rPr lang="en-US" sz="1800" dirty="0">
                <a:latin typeface="Arial" charset="0"/>
                <a:ea typeface="Arial" charset="0"/>
                <a:cs typeface="Arial" charset="0"/>
              </a:rPr>
              <a:t>consider them. </a:t>
            </a:r>
          </a:p>
          <a:p>
            <a:pPr marL="285750" indent="-285750">
              <a:lnSpc>
                <a:spcPct val="70000"/>
              </a:lnSpc>
              <a:buFont typeface="Arial" panose="020B0604020202020204" pitchFamily="34" charset="0"/>
              <a:buChar char="•"/>
            </a:pPr>
            <a:r>
              <a:rPr lang="en-US" sz="1800" dirty="0">
                <a:latin typeface="Arial" charset="0"/>
                <a:ea typeface="Arial" charset="0"/>
                <a:cs typeface="Arial" charset="0"/>
              </a:rPr>
              <a:t>When I am given information from multiple sources, I have an easy time making </a:t>
            </a:r>
          </a:p>
          <a:p>
            <a:pPr marL="285750" indent="-285750">
              <a:lnSpc>
                <a:spcPct val="70000"/>
              </a:lnSpc>
              <a:buFont typeface="Arial" panose="020B0604020202020204" pitchFamily="34" charset="0"/>
              <a:buChar char="•"/>
            </a:pPr>
            <a:r>
              <a:rPr lang="en-US" sz="1800" dirty="0">
                <a:latin typeface="Arial" charset="0"/>
                <a:ea typeface="Arial" charset="0"/>
                <a:cs typeface="Arial" charset="0"/>
              </a:rPr>
              <a:t>connections between them. </a:t>
            </a:r>
          </a:p>
          <a:p>
            <a:pPr marL="285750" indent="-285750">
              <a:lnSpc>
                <a:spcPct val="70000"/>
              </a:lnSpc>
              <a:buFont typeface="Arial" panose="020B0604020202020204" pitchFamily="34" charset="0"/>
              <a:buChar char="•"/>
            </a:pPr>
            <a:r>
              <a:rPr lang="en-US" sz="1800" dirty="0">
                <a:latin typeface="Arial" charset="0"/>
                <a:ea typeface="Arial" charset="0"/>
                <a:cs typeface="Arial" charset="0"/>
              </a:rPr>
              <a:t>I am able to apply the things I have learned to new problems and situations. </a:t>
            </a:r>
          </a:p>
          <a:p>
            <a:pPr marL="285750" indent="-285750">
              <a:lnSpc>
                <a:spcPct val="70000"/>
              </a:lnSpc>
              <a:buFont typeface="Arial" panose="020B0604020202020204" pitchFamily="34" charset="0"/>
              <a:buChar char="•"/>
            </a:pPr>
            <a:r>
              <a:rPr lang="en-US" sz="1800" dirty="0">
                <a:latin typeface="Arial" charset="0"/>
                <a:ea typeface="Arial" charset="0"/>
                <a:cs typeface="Arial" charset="0"/>
              </a:rPr>
              <a:t>I tend to consider the ethical implications of my actions. </a:t>
            </a:r>
          </a:p>
          <a:p>
            <a:pPr marL="285750" indent="-285750">
              <a:lnSpc>
                <a:spcPct val="70000"/>
              </a:lnSpc>
              <a:buFont typeface="Arial" panose="020B0604020202020204" pitchFamily="34" charset="0"/>
              <a:buChar char="•"/>
            </a:pPr>
            <a:r>
              <a:rPr lang="en-US" sz="1800" dirty="0">
                <a:latin typeface="Arial" charset="0"/>
                <a:ea typeface="Arial" charset="0"/>
                <a:cs typeface="Arial" charset="0"/>
              </a:rPr>
              <a:t>I am capable of learning on my own. </a:t>
            </a:r>
          </a:p>
          <a:p>
            <a:pPr lvl="1">
              <a:lnSpc>
                <a:spcPct val="70000"/>
              </a:lnSpc>
            </a:pPr>
            <a:r>
              <a:rPr lang="en-US" sz="1800" dirty="0">
                <a:latin typeface="Arial" charset="0"/>
                <a:ea typeface="Arial" charset="0"/>
                <a:cs typeface="Arial" charset="0"/>
              </a:rPr>
              <a:t>Response options: Never, Sometimes, Often, Always </a:t>
            </a:r>
          </a:p>
          <a:p>
            <a:pPr marL="285750" indent="-285750">
              <a:lnSpc>
                <a:spcPct val="70000"/>
              </a:lnSpc>
              <a:buFont typeface="Arial" panose="020B0604020202020204" pitchFamily="34" charset="0"/>
              <a:buChar char="•"/>
            </a:pPr>
            <a:r>
              <a:rPr lang="en-US" sz="1800" dirty="0">
                <a:latin typeface="Arial" charset="0"/>
                <a:ea typeface="Arial" charset="0"/>
                <a:cs typeface="Arial" charset="0"/>
              </a:rPr>
              <a:t>Please rate your confidence about your ability to succeed in school. </a:t>
            </a:r>
          </a:p>
          <a:p>
            <a:pPr marL="285750" indent="-285750">
              <a:lnSpc>
                <a:spcPct val="70000"/>
              </a:lnSpc>
              <a:buFont typeface="Arial" panose="020B0604020202020204" pitchFamily="34" charset="0"/>
              <a:buChar char="•"/>
            </a:pPr>
            <a:r>
              <a:rPr lang="en-US" sz="1800" dirty="0">
                <a:latin typeface="Arial" charset="0"/>
                <a:ea typeface="Arial" charset="0"/>
                <a:cs typeface="Arial" charset="0"/>
              </a:rPr>
              <a:t>Please rate your confidence about your ability to succeed in this field. </a:t>
            </a:r>
          </a:p>
          <a:p>
            <a:pPr marL="457200" lvl="1" indent="0">
              <a:lnSpc>
                <a:spcPct val="70000"/>
              </a:lnSpc>
              <a:buNone/>
            </a:pPr>
            <a:r>
              <a:rPr lang="en-US" sz="1800" dirty="0">
                <a:latin typeface="Arial" charset="0"/>
                <a:ea typeface="Arial" charset="0"/>
                <a:cs typeface="Arial" charset="0"/>
              </a:rPr>
              <a:t>Response options: Low, Moderate, High </a:t>
            </a:r>
          </a:p>
          <a:p>
            <a:pPr marL="0" indent="0">
              <a:lnSpc>
                <a:spcPct val="70000"/>
              </a:lnSpc>
              <a:buNone/>
            </a:pPr>
            <a:endParaRPr lang="en-US" sz="2000" dirty="0"/>
          </a:p>
        </p:txBody>
      </p:sp>
    </p:spTree>
    <p:extLst>
      <p:ext uri="{BB962C8B-B14F-4D97-AF65-F5344CB8AC3E}">
        <p14:creationId xmlns:p14="http://schemas.microsoft.com/office/powerpoint/2010/main" val="25528889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Confidence&#10;30. Please rate your confidence about your ability to succeed in school.&#10;31. Please rate your confidence about your ability to succeed in this field.&#10;       Low, Moderate, High&#10;25. As a result of taking this course are you more or less confident about your &#10;      ability to succeed in school, or has the course made no difference?&#10;26. As a result of taking this course are you more or less confident about your &#10;      ability to succeed in this field, or has the course made no difference?&#10;      Much less confident, Somewhat less, No difference, Somewhat more, Much more confident&#10;&#10;Belonging&#10;34. How much did class meetings incorporate the students' suggestions and  &#10;      interests?&#10;35. How much did the instructor value you as a student?&#10;New: How much did this course help you feel that you are a member of your school’s community?&#10;      Not at all, A little, A moderate amount, A lot, A great deal&#10;New: I feel that I am a member of my school’s community.  &#10;Never, Sometimes, Often, Always&#10;" title="Academic Confidence &amp; Sense of Belonging"/>
          <p:cNvSpPr txBox="1"/>
          <p:nvPr/>
        </p:nvSpPr>
        <p:spPr>
          <a:xfrm>
            <a:off x="900223" y="1657350"/>
            <a:ext cx="10515600" cy="5243230"/>
          </a:xfrm>
          <a:prstGeom prst="rect">
            <a:avLst/>
          </a:prstGeom>
          <a:noFill/>
        </p:spPr>
        <p:txBody>
          <a:bodyPr wrap="square" rtlCol="0">
            <a:spAutoFit/>
          </a:bodyPr>
          <a:lstStyle/>
          <a:p>
            <a:endParaRPr lang="en-US" sz="1500" dirty="0">
              <a:latin typeface="Arial" charset="0"/>
              <a:ea typeface="Arial" charset="0"/>
              <a:cs typeface="Arial" charset="0"/>
            </a:endParaRPr>
          </a:p>
          <a:p>
            <a:r>
              <a:rPr lang="en-US" b="1" dirty="0">
                <a:solidFill>
                  <a:srgbClr val="042ECE"/>
                </a:solidFill>
                <a:latin typeface="Arial" charset="0"/>
                <a:ea typeface="Arial" charset="0"/>
                <a:cs typeface="Arial" charset="0"/>
              </a:rPr>
              <a:t>Confidence</a:t>
            </a:r>
          </a:p>
          <a:p>
            <a:r>
              <a:rPr lang="en-US" dirty="0">
                <a:latin typeface="Arial" charset="0"/>
                <a:ea typeface="Arial" charset="0"/>
                <a:cs typeface="Arial" charset="0"/>
              </a:rPr>
              <a:t>30. Please rate your confidence about your ability to succeed in school.</a:t>
            </a:r>
            <a:endParaRPr lang="en-US" b="1" dirty="0">
              <a:latin typeface="Arial" charset="0"/>
              <a:ea typeface="Arial" charset="0"/>
              <a:cs typeface="Arial" charset="0"/>
            </a:endParaRPr>
          </a:p>
          <a:p>
            <a:r>
              <a:rPr lang="en-US" dirty="0">
                <a:latin typeface="Arial" charset="0"/>
                <a:ea typeface="Arial" charset="0"/>
                <a:cs typeface="Arial" charset="0"/>
              </a:rPr>
              <a:t>31. Please rate your confidence about your ability to succeed in this field.</a:t>
            </a:r>
            <a:r>
              <a:rPr lang="en-US" b="1" dirty="0">
                <a:latin typeface="Arial" charset="0"/>
                <a:ea typeface="Arial" charset="0"/>
                <a:cs typeface="Arial" charset="0"/>
              </a:rPr>
              <a:t>           </a:t>
            </a:r>
            <a:r>
              <a:rPr lang="en-US" dirty="0">
                <a:latin typeface="Arial" charset="0"/>
                <a:ea typeface="Arial" charset="0"/>
                <a:cs typeface="Arial" charset="0"/>
              </a:rPr>
              <a:t> Low, Moderate, High</a:t>
            </a:r>
          </a:p>
          <a:p>
            <a:r>
              <a:rPr lang="en-US" dirty="0">
                <a:latin typeface="Arial" charset="0"/>
                <a:ea typeface="Arial" charset="0"/>
                <a:cs typeface="Arial" charset="0"/>
              </a:rPr>
              <a:t>25. As a result of taking this course are you more or less confident about your </a:t>
            </a:r>
          </a:p>
          <a:p>
            <a:r>
              <a:rPr lang="en-US" dirty="0">
                <a:latin typeface="Arial" charset="0"/>
                <a:ea typeface="Arial" charset="0"/>
                <a:cs typeface="Arial" charset="0"/>
              </a:rPr>
              <a:t>      ability to succeed in school, or has the course made no difference?</a:t>
            </a:r>
          </a:p>
          <a:p>
            <a:r>
              <a:rPr lang="en-US" dirty="0">
                <a:latin typeface="Arial" charset="0"/>
                <a:ea typeface="Arial" charset="0"/>
                <a:cs typeface="Arial" charset="0"/>
              </a:rPr>
              <a:t>26. As a result of taking this course are you more or less confident about your </a:t>
            </a:r>
          </a:p>
          <a:p>
            <a:r>
              <a:rPr lang="en-US" dirty="0">
                <a:latin typeface="Arial" charset="0"/>
                <a:ea typeface="Arial" charset="0"/>
                <a:cs typeface="Arial" charset="0"/>
              </a:rPr>
              <a:t>      ability to succeed in this field, or has the course made no difference?</a:t>
            </a:r>
          </a:p>
          <a:p>
            <a:r>
              <a:rPr lang="en-US" dirty="0">
                <a:latin typeface="Arial" charset="0"/>
                <a:ea typeface="Arial" charset="0"/>
                <a:cs typeface="Arial" charset="0"/>
              </a:rPr>
              <a:t>      Much less confident, Somewhat less, No difference, Somewhat more, Much more confident</a:t>
            </a:r>
          </a:p>
          <a:p>
            <a:r>
              <a:rPr lang="en-US" b="1" dirty="0">
                <a:solidFill>
                  <a:srgbClr val="042ECE"/>
                </a:solidFill>
                <a:latin typeface="Arial" charset="0"/>
                <a:ea typeface="Arial" charset="0"/>
                <a:cs typeface="Arial" charset="0"/>
              </a:rPr>
              <a:t>Belonging</a:t>
            </a:r>
          </a:p>
          <a:p>
            <a:r>
              <a:rPr lang="en-US" dirty="0">
                <a:latin typeface="Arial" charset="0"/>
                <a:ea typeface="Arial" charset="0"/>
                <a:cs typeface="Arial" charset="0"/>
              </a:rPr>
              <a:t>34. How much did class meetings incorporate the students' suggestions and interests?</a:t>
            </a:r>
          </a:p>
          <a:p>
            <a:r>
              <a:rPr lang="en-US" dirty="0">
                <a:latin typeface="Arial" charset="0"/>
                <a:ea typeface="Arial" charset="0"/>
                <a:cs typeface="Arial" charset="0"/>
              </a:rPr>
              <a:t>35. How much did the instructor value you as a student?</a:t>
            </a:r>
          </a:p>
          <a:p>
            <a:endParaRPr lang="en-US" dirty="0">
              <a:latin typeface="Arial" charset="0"/>
              <a:ea typeface="Arial" charset="0"/>
              <a:cs typeface="Arial" charset="0"/>
            </a:endParaRPr>
          </a:p>
          <a:p>
            <a:r>
              <a:rPr lang="en-US" dirty="0">
                <a:solidFill>
                  <a:srgbClr val="042ECE"/>
                </a:solidFill>
                <a:latin typeface="Arial" charset="0"/>
                <a:ea typeface="Arial" charset="0"/>
                <a:cs typeface="Arial" charset="0"/>
              </a:rPr>
              <a:t>New: </a:t>
            </a:r>
            <a:r>
              <a:rPr lang="en-US" dirty="0">
                <a:latin typeface="Arial" charset="0"/>
                <a:ea typeface="Arial" charset="0"/>
                <a:cs typeface="Arial" charset="0"/>
              </a:rPr>
              <a:t>How much did this course help you feel that you are a member of your school’s community?</a:t>
            </a:r>
          </a:p>
          <a:p>
            <a:r>
              <a:rPr lang="en-US" dirty="0">
                <a:latin typeface="Arial" charset="0"/>
                <a:ea typeface="Arial" charset="0"/>
                <a:cs typeface="Arial" charset="0"/>
              </a:rPr>
              <a:t>                       Not at all, A little, A moderate amount, A lot, A great deal</a:t>
            </a:r>
          </a:p>
          <a:p>
            <a:r>
              <a:rPr lang="en-US" dirty="0">
                <a:solidFill>
                  <a:srgbClr val="042ECE"/>
                </a:solidFill>
                <a:latin typeface="Arial" charset="0"/>
                <a:ea typeface="Arial" charset="0"/>
                <a:cs typeface="Arial" charset="0"/>
              </a:rPr>
              <a:t>New: </a:t>
            </a:r>
            <a:r>
              <a:rPr lang="en-US" dirty="0">
                <a:latin typeface="Arial" charset="0"/>
                <a:ea typeface="Arial" charset="0"/>
                <a:cs typeface="Arial" charset="0"/>
              </a:rPr>
              <a:t>I feel that I am a member of my school’s community.  Never, Sometimes, Often, Always</a:t>
            </a:r>
          </a:p>
          <a:p>
            <a:endParaRPr lang="en-US" sz="1500" dirty="0">
              <a:latin typeface="Arial" charset="0"/>
              <a:ea typeface="Arial" charset="0"/>
              <a:cs typeface="Arial" charset="0"/>
            </a:endParaRPr>
          </a:p>
          <a:p>
            <a:endParaRPr lang="en-US" sz="1500" dirty="0">
              <a:latin typeface="Arial" charset="0"/>
              <a:ea typeface="Arial" charset="0"/>
              <a:cs typeface="Arial" charset="0"/>
            </a:endParaRPr>
          </a:p>
          <a:p>
            <a:pPr marL="257175" indent="-257175">
              <a:lnSpc>
                <a:spcPct val="150000"/>
              </a:lnSpc>
              <a:buFont typeface="+mj-lt"/>
              <a:buAutoNum type="arabicPeriod" startAt="36"/>
            </a:pPr>
            <a:endParaRPr lang="en-US" sz="1500" dirty="0">
              <a:latin typeface="Arial" charset="0"/>
              <a:ea typeface="Arial" charset="0"/>
              <a:cs typeface="Arial" charset="0"/>
            </a:endParaRPr>
          </a:p>
        </p:txBody>
      </p:sp>
      <p:sp>
        <p:nvSpPr>
          <p:cNvPr id="3" name="Title 2">
            <a:extLst>
              <a:ext uri="{FF2B5EF4-FFF2-40B4-BE49-F238E27FC236}">
                <a16:creationId xmlns:a16="http://schemas.microsoft.com/office/drawing/2014/main" id="{B009FC7A-2583-BF4E-8250-43BE53B95661}"/>
              </a:ext>
            </a:extLst>
          </p:cNvPr>
          <p:cNvSpPr>
            <a:spLocks noGrp="1"/>
          </p:cNvSpPr>
          <p:nvPr>
            <p:ph type="title"/>
          </p:nvPr>
        </p:nvSpPr>
        <p:spPr>
          <a:xfrm>
            <a:off x="914400" y="971550"/>
            <a:ext cx="10591800" cy="685800"/>
          </a:xfrm>
        </p:spPr>
        <p:txBody>
          <a:bodyPr/>
          <a:lstStyle/>
          <a:p>
            <a:r>
              <a:rPr lang="en-US" b="0" dirty="0">
                <a:latin typeface="+mn-lt"/>
                <a:ea typeface="Arial" charset="0"/>
                <a:cs typeface="Arial" charset="0"/>
              </a:rPr>
              <a:t>Academic Confidence &amp; Sense of Belonging</a:t>
            </a:r>
            <a:endParaRPr lang="en-US" b="0" dirty="0">
              <a:latin typeface="+mn-lt"/>
            </a:endParaRPr>
          </a:p>
        </p:txBody>
      </p:sp>
    </p:spTree>
    <p:extLst>
      <p:ext uri="{BB962C8B-B14F-4D97-AF65-F5344CB8AC3E}">
        <p14:creationId xmlns:p14="http://schemas.microsoft.com/office/powerpoint/2010/main" val="6113500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028700"/>
            <a:ext cx="10972801" cy="857250"/>
          </a:xfrm>
        </p:spPr>
        <p:txBody>
          <a:bodyPr>
            <a:noAutofit/>
          </a:bodyPr>
          <a:lstStyle/>
          <a:p>
            <a:r>
              <a:rPr lang="en-US" sz="4000" b="1" dirty="0">
                <a:solidFill>
                  <a:srgbClr val="003366"/>
                </a:solidFill>
                <a:latin typeface="+mn-lt"/>
              </a:rPr>
              <a:t>3. Specify criteria and encourage self-monitoring</a:t>
            </a:r>
          </a:p>
        </p:txBody>
      </p:sp>
      <p:sp>
        <p:nvSpPr>
          <p:cNvPr id="5" name="Content Placeholder 4"/>
          <p:cNvSpPr>
            <a:spLocks noGrp="1"/>
          </p:cNvSpPr>
          <p:nvPr>
            <p:ph idx="1"/>
          </p:nvPr>
        </p:nvSpPr>
        <p:spPr/>
        <p:txBody>
          <a:bodyPr>
            <a:normAutofit fontScale="25000" lnSpcReduction="20000"/>
          </a:bodyPr>
          <a:lstStyle/>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r>
              <a:rPr lang="en-US" sz="1200" dirty="0"/>
              <a:t>*Using assessment criteria to support student learning HEFCE funded consortium project    </a:t>
            </a:r>
            <a:r>
              <a:rPr lang="en-US" sz="1200" dirty="0" err="1"/>
              <a:t>http:www</a:t>
            </a:r>
            <a:r>
              <a:rPr lang="en-US" sz="1200" dirty="0"/>
              <a:t>/</a:t>
            </a:r>
            <a:r>
              <a:rPr lang="en-US" sz="1200" dirty="0" err="1"/>
              <a:t>assessmentplus.net</a:t>
            </a:r>
            <a:endParaRPr lang="en-US" sz="1200" dirty="0"/>
          </a:p>
        </p:txBody>
      </p:sp>
      <p:sp>
        <p:nvSpPr>
          <p:cNvPr id="7" name="TextBox 6"/>
          <p:cNvSpPr txBox="1"/>
          <p:nvPr/>
        </p:nvSpPr>
        <p:spPr>
          <a:xfrm>
            <a:off x="152400" y="6119336"/>
            <a:ext cx="11887200" cy="1477328"/>
          </a:xfrm>
          <a:prstGeom prst="rect">
            <a:avLst/>
          </a:prstGeom>
          <a:solidFill>
            <a:schemeClr val="bg1"/>
          </a:solidFill>
          <a:ln>
            <a:noFill/>
          </a:ln>
        </p:spPr>
        <p:txBody>
          <a:bodyPr wrap="square" rtlCol="0">
            <a:spAutoFit/>
          </a:bodyPr>
          <a:lstStyle/>
          <a:p>
            <a:endParaRPr lang="en-US" dirty="0"/>
          </a:p>
          <a:p>
            <a:r>
              <a:rPr lang="en-US" dirty="0"/>
              <a:t>*Using assessment criteria to support student learning HEFCE funded consortium project    </a:t>
            </a:r>
            <a:r>
              <a:rPr lang="en-US" dirty="0" err="1"/>
              <a:t>http:www</a:t>
            </a:r>
            <a:r>
              <a:rPr lang="en-US" dirty="0"/>
              <a:t>/</a:t>
            </a:r>
            <a:r>
              <a:rPr lang="en-US" dirty="0" err="1"/>
              <a:t>assessmentplus.net</a:t>
            </a:r>
            <a:endParaRPr lang="en-US" dirty="0"/>
          </a:p>
          <a:p>
            <a:endParaRPr lang="en-US" dirty="0"/>
          </a:p>
          <a:p>
            <a:endParaRPr lang="en-US" dirty="0"/>
          </a:p>
          <a:p>
            <a:endParaRPr lang="en-US" dirty="0"/>
          </a:p>
        </p:txBody>
      </p:sp>
      <p:pic>
        <p:nvPicPr>
          <p:cNvPr id="3" name="Picture 2" descr="This image offers a list of criteria for essays" title="image of criteria for essay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029075" y="-1685925"/>
            <a:ext cx="4133850" cy="11277600"/>
          </a:xfrm>
          <a:prstGeom prst="rect">
            <a:avLst/>
          </a:prstGeom>
        </p:spPr>
      </p:pic>
    </p:spTree>
    <p:extLst>
      <p:ext uri="{BB962C8B-B14F-4D97-AF65-F5344CB8AC3E}">
        <p14:creationId xmlns:p14="http://schemas.microsoft.com/office/powerpoint/2010/main" val="3822429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66AF4-AF96-0A4E-B08A-35608CD8ACBD}"/>
              </a:ext>
            </a:extLst>
          </p:cNvPr>
          <p:cNvSpPr>
            <a:spLocks noGrp="1"/>
          </p:cNvSpPr>
          <p:nvPr>
            <p:ph type="title"/>
          </p:nvPr>
        </p:nvSpPr>
        <p:spPr/>
        <p:txBody>
          <a:bodyPr/>
          <a:lstStyle/>
          <a:p>
            <a:r>
              <a:rPr lang="en-US" dirty="0"/>
              <a:t>Gaining attention: 3 main reasons</a:t>
            </a:r>
          </a:p>
        </p:txBody>
      </p:sp>
      <p:sp>
        <p:nvSpPr>
          <p:cNvPr id="3" name="Text Placeholder 2">
            <a:extLst>
              <a:ext uri="{FF2B5EF4-FFF2-40B4-BE49-F238E27FC236}">
                <a16:creationId xmlns:a16="http://schemas.microsoft.com/office/drawing/2014/main" id="{9BAC3A12-24B4-F946-9DAE-3B874B25C9DD}"/>
              </a:ext>
            </a:extLst>
          </p:cNvPr>
          <p:cNvSpPr>
            <a:spLocks noGrp="1"/>
          </p:cNvSpPr>
          <p:nvPr>
            <p:ph type="body" sz="quarter" idx="12"/>
          </p:nvPr>
        </p:nvSpPr>
        <p:spPr/>
        <p:txBody>
          <a:bodyPr/>
          <a:lstStyle/>
          <a:p>
            <a:r>
              <a:rPr lang="en-US" dirty="0"/>
              <a:t> </a:t>
            </a:r>
          </a:p>
        </p:txBody>
      </p:sp>
      <p:pic>
        <p:nvPicPr>
          <p:cNvPr id="5" name="Picture 4" descr="THe Chronicle of Higher Ed., &quot;The Unweritten Rules of College&quot; September 2015&#10;" title="Journal Cover">
            <a:extLst>
              <a:ext uri="{FF2B5EF4-FFF2-40B4-BE49-F238E27FC236}">
                <a16:creationId xmlns:a16="http://schemas.microsoft.com/office/drawing/2014/main" id="{FE4A340B-97AA-9247-9291-121153E139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81762">
            <a:off x="4970425" y="2361222"/>
            <a:ext cx="3538355" cy="4614517"/>
          </a:xfrm>
          <a:prstGeom prst="rect">
            <a:avLst/>
          </a:prstGeom>
          <a:ln>
            <a:solidFill>
              <a:schemeClr val="tx1"/>
            </a:solidFill>
          </a:ln>
        </p:spPr>
        <p:style>
          <a:lnRef idx="0">
            <a:scrgbClr r="0" g="0" b="0"/>
          </a:lnRef>
          <a:fillRef idx="1001">
            <a:schemeClr val="lt2"/>
          </a:fillRef>
          <a:effectRef idx="0">
            <a:scrgbClr r="0" g="0" b="0"/>
          </a:effectRef>
          <a:fontRef idx="major"/>
        </p:style>
      </p:pic>
      <p:pic>
        <p:nvPicPr>
          <p:cNvPr id="7" name="Content Placeholder 5" descr="This illustration depicts the following book cover: Transparent Design in Higher Education Teaching and Leadership. Mary-Ann WInkelmes, Allison Boye, Suzanne Tapp, Stylus, March 2019.&#10;" title="Transparent Design in Higher Education Teaching and Leadership. Mary-Ann WInkelmes, Allison Boye, Suzanne Tapp, Stylus, March 2019.">
            <a:extLst>
              <a:ext uri="{FF2B5EF4-FFF2-40B4-BE49-F238E27FC236}">
                <a16:creationId xmlns:a16="http://schemas.microsoft.com/office/drawing/2014/main" id="{7C7EABB3-3901-6A4C-80ED-13F11C6D22ED}"/>
              </a:ext>
            </a:extLst>
          </p:cNvPr>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bwMode="auto">
          <a:xfrm rot="190749">
            <a:off x="8046421" y="1981393"/>
            <a:ext cx="2872577" cy="423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3" descr="Peer Review Spring 2016 journal issue ,cover page&#10;" title="journal cover">
            <a:extLst>
              <a:ext uri="{FF2B5EF4-FFF2-40B4-BE49-F238E27FC236}">
                <a16:creationId xmlns:a16="http://schemas.microsoft.com/office/drawing/2014/main" id="{D962BFB1-5FFB-0C46-A7CB-DD8685BBB5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76906">
            <a:off x="2980136" y="1953302"/>
            <a:ext cx="3075572" cy="4008726"/>
          </a:xfrm>
          <a:prstGeom prst="rect">
            <a:avLst/>
          </a:prstGeom>
          <a:ln>
            <a:solidFill>
              <a:schemeClr val="tx1"/>
            </a:solidFill>
          </a:ln>
        </p:spPr>
      </p:pic>
      <p:pic>
        <p:nvPicPr>
          <p:cNvPr id="10" name="Picture 9" descr="This illustration depicts the TILTHigherEd.com website homepage">
            <a:extLst>
              <a:ext uri="{FF2B5EF4-FFF2-40B4-BE49-F238E27FC236}">
                <a16:creationId xmlns:a16="http://schemas.microsoft.com/office/drawing/2014/main" id="{7FD6531F-EFA0-4041-AC6C-C18551AF3873}"/>
              </a:ext>
            </a:extLst>
          </p:cNvPr>
          <p:cNvPicPr>
            <a:picLocks noChangeAspect="1"/>
          </p:cNvPicPr>
          <p:nvPr/>
        </p:nvPicPr>
        <p:blipFill>
          <a:blip r:embed="rId5"/>
          <a:stretch>
            <a:fillRect/>
          </a:stretch>
        </p:blipFill>
        <p:spPr>
          <a:xfrm>
            <a:off x="515102" y="3505200"/>
            <a:ext cx="4473222" cy="2744932"/>
          </a:xfrm>
          <a:prstGeom prst="rect">
            <a:avLst/>
          </a:prstGeom>
        </p:spPr>
      </p:pic>
    </p:spTree>
    <p:extLst>
      <p:ext uri="{BB962C8B-B14F-4D97-AF65-F5344CB8AC3E}">
        <p14:creationId xmlns:p14="http://schemas.microsoft.com/office/powerpoint/2010/main" val="2570809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1AC6E-CA93-6E45-96C5-6E1F016AD095}"/>
              </a:ext>
            </a:extLst>
          </p:cNvPr>
          <p:cNvSpPr>
            <a:spLocks noGrp="1"/>
          </p:cNvSpPr>
          <p:nvPr>
            <p:ph type="title"/>
          </p:nvPr>
        </p:nvSpPr>
        <p:spPr/>
        <p:txBody>
          <a:bodyPr/>
          <a:lstStyle/>
          <a:p>
            <a:r>
              <a:rPr lang="en-US" dirty="0"/>
              <a:t>Our Current Context: Poll</a:t>
            </a:r>
          </a:p>
        </p:txBody>
      </p:sp>
      <p:sp>
        <p:nvSpPr>
          <p:cNvPr id="3" name="Text Placeholder 2">
            <a:extLst>
              <a:ext uri="{FF2B5EF4-FFF2-40B4-BE49-F238E27FC236}">
                <a16:creationId xmlns:a16="http://schemas.microsoft.com/office/drawing/2014/main" id="{ABEB5B6F-78B3-4C48-ACCB-F6A11F0658F8}"/>
              </a:ext>
            </a:extLst>
          </p:cNvPr>
          <p:cNvSpPr>
            <a:spLocks noGrp="1"/>
          </p:cNvSpPr>
          <p:nvPr>
            <p:ph type="body" sz="quarter" idx="12"/>
          </p:nvPr>
        </p:nvSpPr>
        <p:spPr/>
        <p:txBody>
          <a:bodyPr/>
          <a:lstStyle/>
          <a:p>
            <a:r>
              <a:rPr lang="en-US" sz="3600" dirty="0"/>
              <a:t>What are the biggest barriers to </a:t>
            </a:r>
          </a:p>
          <a:p>
            <a:r>
              <a:rPr lang="en-US" sz="3600" dirty="0"/>
              <a:t>students' successful completion of academic work</a:t>
            </a:r>
          </a:p>
          <a:p>
            <a:r>
              <a:rPr lang="en-US" sz="3600" dirty="0"/>
              <a:t>in your context?</a:t>
            </a:r>
          </a:p>
        </p:txBody>
      </p:sp>
    </p:spTree>
    <p:extLst>
      <p:ext uri="{BB962C8B-B14F-4D97-AF65-F5344CB8AC3E}">
        <p14:creationId xmlns:p14="http://schemas.microsoft.com/office/powerpoint/2010/main" val="3764083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B6C37-B210-4E40-83F1-1C9AA75BEBE2}"/>
              </a:ext>
            </a:extLst>
          </p:cNvPr>
          <p:cNvSpPr>
            <a:spLocks noGrp="1"/>
          </p:cNvSpPr>
          <p:nvPr>
            <p:ph type="title"/>
          </p:nvPr>
        </p:nvSpPr>
        <p:spPr/>
        <p:txBody>
          <a:bodyPr/>
          <a:lstStyle/>
          <a:p>
            <a:r>
              <a:rPr lang="en-US" dirty="0"/>
              <a:t>Equity Crisis:  Access ≠ Equity</a:t>
            </a:r>
          </a:p>
        </p:txBody>
      </p:sp>
      <p:sp>
        <p:nvSpPr>
          <p:cNvPr id="5" name="Content Placeholder 5">
            <a:extLst>
              <a:ext uri="{FF2B5EF4-FFF2-40B4-BE49-F238E27FC236}">
                <a16:creationId xmlns:a16="http://schemas.microsoft.com/office/drawing/2014/main" id="{DF79647B-3FBB-6C45-AD20-006323587CD3}"/>
              </a:ext>
            </a:extLst>
          </p:cNvPr>
          <p:cNvSpPr>
            <a:spLocks noGrp="1"/>
          </p:cNvSpPr>
          <p:nvPr>
            <p:ph type="body" sz="quarter" idx="12"/>
          </p:nvPr>
        </p:nvSpPr>
        <p:spPr/>
        <p:txBody>
          <a:bodyPr>
            <a:noAutofit/>
          </a:bodyPr>
          <a:lstStyle/>
          <a:p>
            <a:pPr marL="457200" indent="-457200">
              <a:buFont typeface="Arial" panose="020B0604020202020204" pitchFamily="34" charset="0"/>
              <a:buChar char="•"/>
            </a:pPr>
            <a:r>
              <a:rPr lang="en-US" sz="3000" dirty="0"/>
              <a:t>Underrepresented, first generation, low income: half as likely to complete college in 4 years as white/Asian peers</a:t>
            </a:r>
          </a:p>
          <a:p>
            <a:pPr marL="457200" indent="-457200">
              <a:buFont typeface="Arial" panose="020B0604020202020204" pitchFamily="34" charset="0"/>
              <a:buChar char="•"/>
            </a:pPr>
            <a:r>
              <a:rPr lang="en-US" sz="3000" dirty="0"/>
              <a:t>Gatekeepers stunt research</a:t>
            </a:r>
          </a:p>
          <a:p>
            <a:pPr marL="457200" indent="-457200">
              <a:buFont typeface="Arial" panose="020B0604020202020204" pitchFamily="34" charset="0"/>
              <a:buChar char="•"/>
            </a:pPr>
            <a:r>
              <a:rPr lang="en-US" sz="3000" dirty="0"/>
              <a:t>High-achievement in HS can frustrate college success</a:t>
            </a:r>
          </a:p>
          <a:p>
            <a:pPr marL="457200" indent="-457200">
              <a:buFont typeface="Arial" panose="020B0604020202020204" pitchFamily="34" charset="0"/>
              <a:buChar char="•"/>
            </a:pPr>
            <a:r>
              <a:rPr lang="en-US" sz="3000" dirty="0"/>
              <a:t>Well-prepared novices don’t think like experts</a:t>
            </a:r>
          </a:p>
        </p:txBody>
      </p:sp>
    </p:spTree>
    <p:extLst>
      <p:ext uri="{BB962C8B-B14F-4D97-AF65-F5344CB8AC3E}">
        <p14:creationId xmlns:p14="http://schemas.microsoft.com/office/powerpoint/2010/main" val="1220122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A1B38-C626-9449-B76C-B956DADF419C}"/>
              </a:ext>
            </a:extLst>
          </p:cNvPr>
          <p:cNvSpPr>
            <a:spLocks noGrp="1"/>
          </p:cNvSpPr>
          <p:nvPr>
            <p:ph type="title"/>
          </p:nvPr>
        </p:nvSpPr>
        <p:spPr/>
        <p:txBody>
          <a:bodyPr/>
          <a:lstStyle/>
          <a:p>
            <a:r>
              <a:rPr lang="en-US" dirty="0"/>
              <a:t>Two Research Studies</a:t>
            </a:r>
          </a:p>
        </p:txBody>
      </p:sp>
      <p:sp>
        <p:nvSpPr>
          <p:cNvPr id="6" name="Text Placeholder 5">
            <a:extLst>
              <a:ext uri="{FF2B5EF4-FFF2-40B4-BE49-F238E27FC236}">
                <a16:creationId xmlns:a16="http://schemas.microsoft.com/office/drawing/2014/main" id="{6C136945-8537-B64D-9CAB-EE04CE7075FC}"/>
              </a:ext>
            </a:extLst>
          </p:cNvPr>
          <p:cNvSpPr txBox="1">
            <a:spLocks noGrp="1"/>
          </p:cNvSpPr>
          <p:nvPr>
            <p:ph type="body" sz="quarter" idx="12"/>
          </p:nvPr>
        </p:nvSpPr>
        <p:spPr>
          <a:prstGeom prst="rect">
            <a:avLst/>
          </a:prstGeom>
          <a:noFill/>
        </p:spPr>
        <p:txBody>
          <a:bodyPr vert="horz" lIns="68580" tIns="34290" rIns="68580" bIns="34290" rtlCol="0">
            <a:noAutofit/>
          </a:bodyPr>
          <a:lstStyle>
            <a:lvl1pPr marL="0" indent="0" algn="l" defTabSz="914400" rtl="0" eaLnBrk="1" latinLnBrk="0" hangingPunct="1">
              <a:lnSpc>
                <a:spcPct val="90000"/>
              </a:lnSpc>
              <a:spcBef>
                <a:spcPts val="1000"/>
              </a:spcBef>
              <a:buFont typeface="Arial"/>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marL="857250" indent="-857250">
              <a:buFont typeface="Arial" panose="020B0604020202020204" pitchFamily="34" charset="0"/>
              <a:buChar char="•"/>
            </a:pPr>
            <a:r>
              <a:rPr lang="en-US" sz="3000" dirty="0">
                <a:solidFill>
                  <a:schemeClr val="tx1"/>
                </a:solidFill>
                <a:latin typeface="Arial" panose="020B0604020202020204" pitchFamily="34" charset="0"/>
                <a:cs typeface="Arial" panose="020B0604020202020204" pitchFamily="34" charset="0"/>
              </a:rPr>
              <a:t>National Study: Association of American Colleges &amp; Universities and TILT</a:t>
            </a:r>
          </a:p>
          <a:p>
            <a:pPr marL="857250" indent="-857250">
              <a:buFont typeface="Arial" panose="020B0604020202020204" pitchFamily="34" charset="0"/>
              <a:buChar char="•"/>
            </a:pPr>
            <a:r>
              <a:rPr lang="en-US" sz="3000" dirty="0">
                <a:solidFill>
                  <a:schemeClr val="tx1"/>
                </a:solidFill>
                <a:latin typeface="Arial" panose="020B0604020202020204" pitchFamily="34" charset="0"/>
                <a:cs typeface="Arial" panose="020B0604020202020204" pitchFamily="34" charset="0"/>
              </a:rPr>
              <a:t>University of Nevada, Las Vegas, Student Retention Study</a:t>
            </a:r>
          </a:p>
        </p:txBody>
      </p:sp>
    </p:spTree>
    <p:extLst>
      <p:ext uri="{BB962C8B-B14F-4D97-AF65-F5344CB8AC3E}">
        <p14:creationId xmlns:p14="http://schemas.microsoft.com/office/powerpoint/2010/main" val="1161169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3D2F5B2-44CB-FD46-9606-6B03EE6B0FC3}"/>
              </a:ext>
            </a:extLst>
          </p:cNvPr>
          <p:cNvSpPr>
            <a:spLocks noGrp="1"/>
          </p:cNvSpPr>
          <p:nvPr>
            <p:ph type="title"/>
          </p:nvPr>
        </p:nvSpPr>
        <p:spPr/>
        <p:txBody>
          <a:bodyPr>
            <a:noAutofit/>
          </a:bodyPr>
          <a:lstStyle/>
          <a:p>
            <a:r>
              <a:rPr lang="en-US" b="1" dirty="0"/>
              <a:t>1</a:t>
            </a:r>
            <a:r>
              <a:rPr lang="en-US" b="1" baseline="30000" dirty="0"/>
              <a:t>st</a:t>
            </a:r>
            <a:r>
              <a:rPr lang="en-US" b="1" dirty="0"/>
              <a:t> Study: AAC&amp;U</a:t>
            </a:r>
          </a:p>
        </p:txBody>
      </p:sp>
      <p:sp>
        <p:nvSpPr>
          <p:cNvPr id="9" name="Content Placeholder 2">
            <a:extLst>
              <a:ext uri="{FF2B5EF4-FFF2-40B4-BE49-F238E27FC236}">
                <a16:creationId xmlns:a16="http://schemas.microsoft.com/office/drawing/2014/main" id="{EB90CE7B-D070-3148-BA40-2711BFE0C9E1}"/>
              </a:ext>
            </a:extLst>
          </p:cNvPr>
          <p:cNvSpPr>
            <a:spLocks noGrp="1"/>
          </p:cNvSpPr>
          <p:nvPr>
            <p:ph type="body" sz="quarter" idx="12"/>
          </p:nvPr>
        </p:nvSpPr>
        <p:spPr>
          <a:xfrm>
            <a:off x="914400" y="1828800"/>
            <a:ext cx="10515600" cy="4695092"/>
          </a:xfrm>
        </p:spPr>
        <p:txBody>
          <a:bodyPr>
            <a:noAutofit/>
          </a:bodyPr>
          <a:lstStyle/>
          <a:p>
            <a:pPr marL="0">
              <a:spcBef>
                <a:spcPts val="150"/>
              </a:spcBef>
            </a:pPr>
            <a:r>
              <a:rPr lang="en-US" sz="2800" dirty="0">
                <a:latin typeface="Arial" panose="020B0604020202020204" pitchFamily="34" charset="0"/>
                <a:cs typeface="Arial" panose="020B0604020202020204" pitchFamily="34" charset="0"/>
              </a:rPr>
              <a:t>Co-PIs:     Tia Brown McNair, Ashley Finley, AAC&amp;U</a:t>
            </a:r>
          </a:p>
          <a:p>
            <a:pPr marL="0" indent="0">
              <a:spcBef>
                <a:spcPts val="150"/>
              </a:spcBef>
              <a:buNone/>
            </a:pPr>
            <a:r>
              <a:rPr lang="en-US" sz="2800" dirty="0">
                <a:latin typeface="Arial" panose="020B0604020202020204" pitchFamily="34" charset="0"/>
                <a:cs typeface="Arial" panose="020B0604020202020204" pitchFamily="34" charset="0"/>
              </a:rPr>
              <a:t>                     Mary-Ann Winkelmes, </a:t>
            </a:r>
            <a:r>
              <a:rPr lang="en-US" sz="2800" i="1" dirty="0">
                <a:latin typeface="Arial" panose="020B0604020202020204" pitchFamily="34" charset="0"/>
                <a:cs typeface="Arial" panose="020B0604020202020204" pitchFamily="34" charset="0"/>
              </a:rPr>
              <a:t>TILT</a:t>
            </a:r>
            <a:r>
              <a:rPr lang="en-US" sz="2800" dirty="0">
                <a:latin typeface="Arial" panose="020B0604020202020204" pitchFamily="34" charset="0"/>
                <a:cs typeface="Arial" panose="020B0604020202020204" pitchFamily="34" charset="0"/>
              </a:rPr>
              <a:t> Higher Ed</a:t>
            </a:r>
          </a:p>
          <a:p>
            <a:pPr>
              <a:spcBef>
                <a:spcPts val="0"/>
              </a:spcBef>
            </a:pPr>
            <a:r>
              <a:rPr lang="en-US" sz="2800" dirty="0">
                <a:latin typeface="Arial" panose="020B0604020202020204" pitchFamily="34" charset="0"/>
                <a:cs typeface="Arial" panose="020B0604020202020204" pitchFamily="34" charset="0"/>
              </a:rPr>
              <a:t>Schools:</a:t>
            </a:r>
          </a:p>
          <a:p>
            <a:pPr lvl="1" fontAlgn="t">
              <a:spcBef>
                <a:spcPts val="0"/>
              </a:spcBef>
            </a:pPr>
            <a:r>
              <a:rPr lang="en-US" sz="2800" dirty="0">
                <a:latin typeface="Arial" panose="020B0604020202020204" pitchFamily="34" charset="0"/>
                <a:cs typeface="Arial" panose="020B0604020202020204" pitchFamily="34" charset="0"/>
              </a:rPr>
              <a:t>Community College of Philadelphia</a:t>
            </a:r>
          </a:p>
          <a:p>
            <a:pPr lvl="1" fontAlgn="t">
              <a:spcBef>
                <a:spcPts val="0"/>
              </a:spcBef>
            </a:pPr>
            <a:r>
              <a:rPr lang="en-US" sz="2800" dirty="0" err="1">
                <a:latin typeface="Arial" panose="020B0604020202020204" pitchFamily="34" charset="0"/>
                <a:cs typeface="Arial" panose="020B0604020202020204" pitchFamily="34" charset="0"/>
              </a:rPr>
              <a:t>Queensborough</a:t>
            </a:r>
            <a:r>
              <a:rPr lang="en-US" sz="2800" dirty="0">
                <a:latin typeface="Arial" panose="020B0604020202020204" pitchFamily="34" charset="0"/>
                <a:cs typeface="Arial" panose="020B0604020202020204" pitchFamily="34" charset="0"/>
              </a:rPr>
              <a:t> Community College, Bayside, NY</a:t>
            </a:r>
          </a:p>
          <a:p>
            <a:pPr lvl="1" fontAlgn="t">
              <a:spcBef>
                <a:spcPts val="0"/>
              </a:spcBef>
            </a:pPr>
            <a:r>
              <a:rPr lang="en-US" sz="2800" dirty="0">
                <a:latin typeface="Arial" panose="020B0604020202020204" pitchFamily="34" charset="0"/>
                <a:cs typeface="Arial" panose="020B0604020202020204" pitchFamily="34" charset="0"/>
              </a:rPr>
              <a:t>St Edward's Univ. Austin, TX</a:t>
            </a:r>
          </a:p>
          <a:p>
            <a:pPr lvl="1" fontAlgn="t">
              <a:spcBef>
                <a:spcPts val="0"/>
              </a:spcBef>
            </a:pPr>
            <a:r>
              <a:rPr lang="en-US" sz="2800" dirty="0">
                <a:latin typeface="Arial" panose="020B0604020202020204" pitchFamily="34" charset="0"/>
                <a:cs typeface="Arial" panose="020B0604020202020204" pitchFamily="34" charset="0"/>
              </a:rPr>
              <a:t>Univ. of Houston – Downtown, TX</a:t>
            </a:r>
          </a:p>
          <a:p>
            <a:pPr lvl="1" fontAlgn="t">
              <a:spcBef>
                <a:spcPts val="0"/>
              </a:spcBef>
            </a:pPr>
            <a:r>
              <a:rPr lang="en-US" sz="2800" dirty="0">
                <a:latin typeface="Arial" panose="020B0604020202020204" pitchFamily="34" charset="0"/>
                <a:cs typeface="Arial" panose="020B0604020202020204" pitchFamily="34" charset="0"/>
              </a:rPr>
              <a:t>California State University, LA</a:t>
            </a:r>
          </a:p>
          <a:p>
            <a:pPr lvl="1" fontAlgn="t">
              <a:spcBef>
                <a:spcPts val="0"/>
              </a:spcBef>
            </a:pPr>
            <a:r>
              <a:rPr lang="en-US" sz="2800" dirty="0">
                <a:latin typeface="Arial" panose="020B0604020202020204" pitchFamily="34" charset="0"/>
                <a:cs typeface="Arial" panose="020B0604020202020204" pitchFamily="34" charset="0"/>
              </a:rPr>
              <a:t>Winston-Salem State University, NC</a:t>
            </a:r>
          </a:p>
          <a:p>
            <a:pPr lvl="1" fontAlgn="t">
              <a:spcBef>
                <a:spcPts val="0"/>
              </a:spcBef>
            </a:pPr>
            <a:r>
              <a:rPr lang="en-US" sz="2800" dirty="0">
                <a:latin typeface="Arial" panose="020B0604020202020204" pitchFamily="34" charset="0"/>
                <a:cs typeface="Arial" panose="020B0604020202020204" pitchFamily="34" charset="0"/>
              </a:rPr>
              <a:t>Heritage University, Toppenish, WA</a:t>
            </a:r>
          </a:p>
          <a:p>
            <a:pPr marL="342900" lvl="1" indent="0" fontAlgn="t">
              <a:lnSpc>
                <a:spcPct val="85000"/>
              </a:lnSpc>
              <a:spcBef>
                <a:spcPts val="0"/>
              </a:spcBef>
              <a:buNone/>
            </a:pPr>
            <a:endParaRPr lang="en-US" sz="2000" dirty="0">
              <a:latin typeface="Arial" panose="020B0604020202020204" pitchFamily="34" charset="0"/>
              <a:cs typeface="Arial" panose="020B0604020202020204" pitchFamily="34" charset="0"/>
            </a:endParaRPr>
          </a:p>
          <a:p>
            <a:pPr fontAlgn="t">
              <a:lnSpc>
                <a:spcPct val="85000"/>
              </a:lnSpc>
              <a:spcBef>
                <a:spcPts val="0"/>
              </a:spcBef>
            </a:pPr>
            <a:r>
              <a:rPr lang="en-US" sz="2800" dirty="0">
                <a:latin typeface="Arial" panose="020B0604020202020204" pitchFamily="34" charset="0"/>
                <a:cs typeface="Arial" panose="020B0604020202020204" pitchFamily="34" charset="0"/>
              </a:rPr>
              <a:t>Publication: </a:t>
            </a:r>
            <a:r>
              <a:rPr lang="en-US" sz="2800" b="1" i="1" dirty="0">
                <a:latin typeface="Arial" panose="020B0604020202020204" pitchFamily="34" charset="0"/>
                <a:cs typeface="Arial" panose="020B0604020202020204" pitchFamily="34" charset="0"/>
              </a:rPr>
              <a:t>Peer Review </a:t>
            </a:r>
            <a:r>
              <a:rPr lang="en-US" sz="2800" dirty="0">
                <a:latin typeface="Arial" panose="020B0604020202020204" pitchFamily="34" charset="0"/>
                <a:cs typeface="Arial" panose="020B0604020202020204" pitchFamily="34" charset="0"/>
                <a:sym typeface="Wingdings"/>
              </a:rPr>
              <a:t>(Spring 2016)</a:t>
            </a:r>
            <a:endParaRPr lang="en-US" sz="2800" dirty="0">
              <a:latin typeface="Arial" panose="020B0604020202020204" pitchFamily="34" charset="0"/>
              <a:cs typeface="Arial" panose="020B0604020202020204" pitchFamily="34" charset="0"/>
            </a:endParaRPr>
          </a:p>
        </p:txBody>
      </p:sp>
      <p:pic>
        <p:nvPicPr>
          <p:cNvPr id="6" name="Picture 5" descr="TG Philanthropy" title="TG logo">
            <a:extLst>
              <a:ext uri="{FF2B5EF4-FFF2-40B4-BE49-F238E27FC236}">
                <a16:creationId xmlns:a16="http://schemas.microsoft.com/office/drawing/2014/main" id="{69AFF02F-F9C7-894E-B95F-705D9E21EF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4650" y="1058960"/>
            <a:ext cx="636037" cy="515689"/>
          </a:xfrm>
          <a:prstGeom prst="rect">
            <a:avLst/>
          </a:prstGeom>
        </p:spPr>
      </p:pic>
      <p:pic>
        <p:nvPicPr>
          <p:cNvPr id="7" name="Picture 6" descr="TG Philanthropy company logo&#10;" title="company logo">
            <a:extLst>
              <a:ext uri="{FF2B5EF4-FFF2-40B4-BE49-F238E27FC236}">
                <a16:creationId xmlns:a16="http://schemas.microsoft.com/office/drawing/2014/main" id="{080D20AF-939D-9246-8EE7-F46376AF27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1143000"/>
            <a:ext cx="1989313" cy="391752"/>
          </a:xfrm>
          <a:prstGeom prst="rect">
            <a:avLst/>
          </a:prstGeom>
        </p:spPr>
      </p:pic>
    </p:spTree>
    <p:extLst>
      <p:ext uri="{BB962C8B-B14F-4D97-AF65-F5344CB8AC3E}">
        <p14:creationId xmlns:p14="http://schemas.microsoft.com/office/powerpoint/2010/main" val="3018151839"/>
      </p:ext>
    </p:extLst>
  </p:cSld>
  <p:clrMapOvr>
    <a:masterClrMapping/>
  </p:clrMapOvr>
</p:sld>
</file>

<file path=ppt/theme/theme1.xml><?xml version="1.0" encoding="utf-8"?>
<a:theme xmlns:a="http://schemas.openxmlformats.org/drawingml/2006/main" name="Cover Title0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over Title_1 lin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over Title_2 lin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over Title_3lin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ivider Pag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Inside Pag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5223</TotalTime>
  <Words>2661</Words>
  <Application>Microsoft Office PowerPoint</Application>
  <PresentationFormat>Widescreen</PresentationFormat>
  <Paragraphs>355</Paragraphs>
  <Slides>47</Slides>
  <Notes>6</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47</vt:i4>
      </vt:variant>
    </vt:vector>
  </HeadingPairs>
  <TitlesOfParts>
    <vt:vector size="65" baseType="lpstr">
      <vt:lpstr>Arial</vt:lpstr>
      <vt:lpstr>Arial Narrow</vt:lpstr>
      <vt:lpstr>Avenir Roman</vt:lpstr>
      <vt:lpstr>Calibri</vt:lpstr>
      <vt:lpstr>Calibri Light</vt:lpstr>
      <vt:lpstr>Gil sans</vt:lpstr>
      <vt:lpstr>whitney book</vt:lpstr>
      <vt:lpstr>whitney book</vt:lpstr>
      <vt:lpstr>Whitney Medium</vt:lpstr>
      <vt:lpstr>Whitney-Medium</vt:lpstr>
      <vt:lpstr>Cover Title01</vt:lpstr>
      <vt:lpstr>1_Cover Title_1 line</vt:lpstr>
      <vt:lpstr>2_Cover Title_2 lines</vt:lpstr>
      <vt:lpstr>3_Cover Title_3lines</vt:lpstr>
      <vt:lpstr>Divider Page</vt:lpstr>
      <vt:lpstr>Inside Pages</vt:lpstr>
      <vt:lpstr>1_Custom Design</vt:lpstr>
      <vt:lpstr>Custom Design</vt:lpstr>
      <vt:lpstr>          </vt:lpstr>
      <vt:lpstr>Overview  </vt:lpstr>
      <vt:lpstr>Your primary responsibility: Poll</vt:lpstr>
      <vt:lpstr>What is Transparent Instruction?</vt:lpstr>
      <vt:lpstr>Gaining attention: 3 main reasons</vt:lpstr>
      <vt:lpstr>Our Current Context: Poll</vt:lpstr>
      <vt:lpstr>Equity Crisis:  Access ≠ Equity</vt:lpstr>
      <vt:lpstr>Two Research Studies</vt:lpstr>
      <vt:lpstr>1st Study: AAC&amp;U</vt:lpstr>
      <vt:lpstr>1st Study: Implementation</vt:lpstr>
      <vt:lpstr>Transparent Assignment Design Template</vt:lpstr>
      <vt:lpstr>Results, 2 Studies:</vt:lpstr>
      <vt:lpstr>                                             1st Study: AAC&amp;U Impact: Boosted Success Predictors for ALL </vt:lpstr>
      <vt:lpstr>         1st Study: AAC&amp;U Baseline Equivalence</vt:lpstr>
      <vt:lpstr>             1st Study: AAC&amp;UImpact: Greater Gains for Underserved Students</vt:lpstr>
      <vt:lpstr>2nd Study UNLV: 1-year Retention Rates Increase</vt:lpstr>
      <vt:lpstr>2nd Study UNLV: 2-year Retention Rates Increase</vt:lpstr>
      <vt:lpstr>2nd Study UNLV: Students See Increased Skill Development</vt:lpstr>
      <vt:lpstr>2nd Study UNLV: Students See Increased Skill Development</vt:lpstr>
      <vt:lpstr>2nd Study UNLV: Students See Increased Skill Development</vt:lpstr>
      <vt:lpstr>Two Studies: The TILT Intervention  </vt:lpstr>
      <vt:lpstr>SAMPLE ASSIGMENTS  Activity #1: Discuss Sample A</vt:lpstr>
      <vt:lpstr>ACTIVITY #1,  Discuss Sample A                   (p.2)</vt:lpstr>
      <vt:lpstr>ACTIVITY #1, Discuss Sample C               (p. 3)  </vt:lpstr>
      <vt:lpstr>Open the documents;    Work with your group</vt:lpstr>
      <vt:lpstr>Report Back   </vt:lpstr>
      <vt:lpstr>TILT as a CAT (Classroom Assessment Technique)</vt:lpstr>
      <vt:lpstr>Your Assignments</vt:lpstr>
      <vt:lpstr>Choose an assignment/activity to revise  (1 silent min) </vt:lpstr>
      <vt:lpstr>ACTIVITY #2,  Pairs  (15 min)               </vt:lpstr>
      <vt:lpstr>Revise Your Assignment/Activity (2 min)</vt:lpstr>
      <vt:lpstr> Report Back              </vt:lpstr>
      <vt:lpstr>How did we do?  </vt:lpstr>
      <vt:lpstr>Please join us!</vt:lpstr>
      <vt:lpstr>Please join us!</vt:lpstr>
      <vt:lpstr>Please join us!</vt:lpstr>
      <vt:lpstr>Optional</vt:lpstr>
      <vt:lpstr> </vt:lpstr>
      <vt:lpstr> </vt:lpstr>
      <vt:lpstr> </vt:lpstr>
      <vt:lpstr> </vt:lpstr>
      <vt:lpstr> </vt:lpstr>
      <vt:lpstr> </vt:lpstr>
      <vt:lpstr>  Awareness of Improvement of Employer-valued Skills </vt:lpstr>
      <vt:lpstr>Skills: Beginning and End of Course</vt:lpstr>
      <vt:lpstr>Academic Confidence &amp; Sense of Belonging</vt:lpstr>
      <vt:lpstr>3. Specify criteria and encourage self-monitoring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Chadha, Suchita (DHE)</cp:lastModifiedBy>
  <cp:revision>255</cp:revision>
  <cp:lastPrinted>2020-01-09T05:15:49Z</cp:lastPrinted>
  <dcterms:created xsi:type="dcterms:W3CDTF">2019-05-29T19:52:32Z</dcterms:created>
  <dcterms:modified xsi:type="dcterms:W3CDTF">2021-01-20T22:06:57Z</dcterms:modified>
</cp:coreProperties>
</file>